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377" r:id="rId2"/>
    <p:sldId id="257" r:id="rId3"/>
    <p:sldId id="452" r:id="rId4"/>
    <p:sldId id="456" r:id="rId5"/>
    <p:sldId id="453" r:id="rId6"/>
    <p:sldId id="458" r:id="rId7"/>
    <p:sldId id="582" r:id="rId8"/>
    <p:sldId id="457" r:id="rId9"/>
    <p:sldId id="460" r:id="rId10"/>
    <p:sldId id="459" r:id="rId11"/>
    <p:sldId id="462" r:id="rId12"/>
    <p:sldId id="463" r:id="rId13"/>
    <p:sldId id="466" r:id="rId14"/>
    <p:sldId id="503" r:id="rId15"/>
    <p:sldId id="470" r:id="rId16"/>
    <p:sldId id="502" r:id="rId17"/>
    <p:sldId id="469" r:id="rId18"/>
    <p:sldId id="468" r:id="rId19"/>
    <p:sldId id="471" r:id="rId20"/>
    <p:sldId id="473" r:id="rId21"/>
    <p:sldId id="472" r:id="rId22"/>
    <p:sldId id="475" r:id="rId23"/>
    <p:sldId id="476" r:id="rId24"/>
    <p:sldId id="477" r:id="rId25"/>
    <p:sldId id="478" r:id="rId26"/>
    <p:sldId id="491" r:id="rId27"/>
    <p:sldId id="483" r:id="rId28"/>
    <p:sldId id="497" r:id="rId29"/>
    <p:sldId id="492" r:id="rId30"/>
    <p:sldId id="493" r:id="rId31"/>
    <p:sldId id="494" r:id="rId32"/>
    <p:sldId id="495" r:id="rId33"/>
    <p:sldId id="496" r:id="rId34"/>
    <p:sldId id="498" r:id="rId35"/>
    <p:sldId id="505" r:id="rId36"/>
    <p:sldId id="504" r:id="rId37"/>
    <p:sldId id="511" r:id="rId38"/>
    <p:sldId id="499" r:id="rId39"/>
    <p:sldId id="506" r:id="rId40"/>
    <p:sldId id="507" r:id="rId41"/>
    <p:sldId id="508" r:id="rId42"/>
    <p:sldId id="509" r:id="rId43"/>
    <p:sldId id="515" r:id="rId44"/>
    <p:sldId id="516" r:id="rId45"/>
    <p:sldId id="517" r:id="rId46"/>
    <p:sldId id="518" r:id="rId47"/>
    <p:sldId id="519" r:id="rId48"/>
    <p:sldId id="510" r:id="rId49"/>
    <p:sldId id="526" r:id="rId50"/>
    <p:sldId id="527" r:id="rId51"/>
    <p:sldId id="528" r:id="rId52"/>
    <p:sldId id="529" r:id="rId53"/>
    <p:sldId id="530" r:id="rId54"/>
    <p:sldId id="531" r:id="rId55"/>
    <p:sldId id="535" r:id="rId56"/>
    <p:sldId id="533" r:id="rId57"/>
    <p:sldId id="500" r:id="rId58"/>
    <p:sldId id="525" r:id="rId59"/>
    <p:sldId id="512" r:id="rId60"/>
    <p:sldId id="513" r:id="rId61"/>
    <p:sldId id="514" r:id="rId62"/>
    <p:sldId id="520" r:id="rId63"/>
    <p:sldId id="521" r:id="rId64"/>
    <p:sldId id="522" r:id="rId65"/>
    <p:sldId id="523" r:id="rId66"/>
    <p:sldId id="501" r:id="rId67"/>
    <p:sldId id="534" r:id="rId68"/>
    <p:sldId id="267" r:id="rId69"/>
    <p:sldId id="581" r:id="rId70"/>
    <p:sldId id="571" r:id="rId71"/>
    <p:sldId id="574" r:id="rId72"/>
    <p:sldId id="480" r:id="rId73"/>
    <p:sldId id="484" r:id="rId74"/>
    <p:sldId id="481" r:id="rId75"/>
    <p:sldId id="485" r:id="rId76"/>
    <p:sldId id="487" r:id="rId77"/>
    <p:sldId id="486" r:id="rId78"/>
    <p:sldId id="488" r:id="rId79"/>
    <p:sldId id="490" r:id="rId80"/>
    <p:sldId id="482" r:id="rId81"/>
    <p:sldId id="489" r:id="rId82"/>
    <p:sldId id="545" r:id="rId83"/>
    <p:sldId id="541" r:id="rId84"/>
    <p:sldId id="546" r:id="rId85"/>
    <p:sldId id="547" r:id="rId86"/>
    <p:sldId id="548" r:id="rId87"/>
    <p:sldId id="549" r:id="rId88"/>
    <p:sldId id="550" r:id="rId89"/>
    <p:sldId id="551" r:id="rId90"/>
    <p:sldId id="552" r:id="rId91"/>
    <p:sldId id="544" r:id="rId92"/>
    <p:sldId id="554" r:id="rId93"/>
    <p:sldId id="553" r:id="rId94"/>
    <p:sldId id="555" r:id="rId95"/>
    <p:sldId id="556" r:id="rId96"/>
    <p:sldId id="557" r:id="rId97"/>
    <p:sldId id="558" r:id="rId98"/>
    <p:sldId id="572" r:id="rId99"/>
    <p:sldId id="573" r:id="rId100"/>
    <p:sldId id="579" r:id="rId101"/>
    <p:sldId id="575" r:id="rId102"/>
    <p:sldId id="576" r:id="rId103"/>
    <p:sldId id="580" r:id="rId104"/>
    <p:sldId id="577" r:id="rId105"/>
    <p:sldId id="578" r:id="rId106"/>
    <p:sldId id="524" r:id="rId107"/>
    <p:sldId id="543" r:id="rId108"/>
    <p:sldId id="542" r:id="rId109"/>
    <p:sldId id="559" r:id="rId110"/>
    <p:sldId id="560" r:id="rId111"/>
    <p:sldId id="562" r:id="rId112"/>
    <p:sldId id="561" r:id="rId113"/>
    <p:sldId id="563" r:id="rId114"/>
    <p:sldId id="564" r:id="rId115"/>
    <p:sldId id="565" r:id="rId116"/>
    <p:sldId id="566" r:id="rId117"/>
    <p:sldId id="568" r:id="rId118"/>
    <p:sldId id="567" r:id="rId119"/>
    <p:sldId id="569" r:id="rId120"/>
    <p:sldId id="570"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I.1. What is interpretability?" id="{5F3257A1-DB16-4DCA-9891-F36D03271AFC}">
          <p14:sldIdLst>
            <p14:sldId id="452"/>
            <p14:sldId id="456"/>
          </p14:sldIdLst>
        </p14:section>
        <p14:section name="I.2. The black-box model" id="{48F73666-7B73-456C-ACF3-5ACEEA386DF7}">
          <p14:sldIdLst>
            <p14:sldId id="453"/>
            <p14:sldId id="458"/>
            <p14:sldId id="582"/>
            <p14:sldId id="457"/>
            <p14:sldId id="460"/>
          </p14:sldIdLst>
        </p14:section>
        <p14:section name="I.3. Explainability in decision-making" id="{E0FE15F7-27F7-4C73-BFB6-365078D5252A}">
          <p14:sldIdLst>
            <p14:sldId id="459"/>
          </p14:sldIdLst>
        </p14:section>
        <p14:section name="I.4. Fighting biases and mistakes" id="{A130D101-1FBA-4657-8BBD-011543B83C4B}">
          <p14:sldIdLst>
            <p14:sldId id="462"/>
            <p14:sldId id="463"/>
            <p14:sldId id="466"/>
            <p14:sldId id="503"/>
            <p14:sldId id="470"/>
            <p14:sldId id="502"/>
            <p14:sldId id="469"/>
            <p14:sldId id="468"/>
          </p14:sldIdLst>
        </p14:section>
        <p14:section name="I.5. Methods for explainability" id="{CB07D17F-508B-4CFE-BE18-F53665B4C6B7}">
          <p14:sldIdLst>
            <p14:sldId id="471"/>
            <p14:sldId id="473"/>
            <p14:sldId id="472"/>
            <p14:sldId id="475"/>
          </p14:sldIdLst>
        </p14:section>
        <p14:section name="II. t-SNE algorithm" id="{B5EDAFF7-614D-42B8-AAEB-EE8B26F82052}">
          <p14:sldIdLst>
            <p14:sldId id="476"/>
            <p14:sldId id="477"/>
            <p14:sldId id="478"/>
            <p14:sldId id="491"/>
            <p14:sldId id="483"/>
            <p14:sldId id="497"/>
            <p14:sldId id="492"/>
            <p14:sldId id="493"/>
            <p14:sldId id="494"/>
            <p14:sldId id="495"/>
            <p14:sldId id="496"/>
          </p14:sldIdLst>
        </p14:section>
        <p14:section name="III.1 Analyzing learned feature via dataset evaluation" id="{1B7B0F7B-CF3B-48B9-A425-D392DF547137}">
          <p14:sldIdLst>
            <p14:sldId id="498"/>
            <p14:sldId id="505"/>
            <p14:sldId id="504"/>
            <p14:sldId id="511"/>
          </p14:sldIdLst>
        </p14:section>
        <p14:section name="III.2. Activation maximization" id="{55A57C28-50FA-45E1-9395-2ACBAB3FFF72}">
          <p14:sldIdLst>
            <p14:sldId id="499"/>
            <p14:sldId id="506"/>
            <p14:sldId id="507"/>
            <p14:sldId id="508"/>
            <p14:sldId id="509"/>
            <p14:sldId id="515"/>
            <p14:sldId id="516"/>
            <p14:sldId id="517"/>
            <p14:sldId id="518"/>
            <p14:sldId id="519"/>
            <p14:sldId id="510"/>
          </p14:sldIdLst>
        </p14:section>
        <p14:section name="IV. Occlusion-based methods" id="{196838D7-32F8-454F-9552-42134544A328}">
          <p14:sldIdLst>
            <p14:sldId id="526"/>
            <p14:sldId id="527"/>
            <p14:sldId id="528"/>
            <p14:sldId id="529"/>
            <p14:sldId id="530"/>
            <p14:sldId id="531"/>
            <p14:sldId id="535"/>
            <p14:sldId id="533"/>
          </p14:sldIdLst>
        </p14:section>
        <p14:section name="V.1. Gradient sensitivity" id="{7F02D8E8-C570-40B1-BE13-68C10D96DB43}">
          <p14:sldIdLst>
            <p14:sldId id="500"/>
            <p14:sldId id="525"/>
            <p14:sldId id="512"/>
            <p14:sldId id="513"/>
            <p14:sldId id="514"/>
            <p14:sldId id="520"/>
            <p14:sldId id="521"/>
          </p14:sldIdLst>
        </p14:section>
        <p14:section name="V.2. Gradient x Input sensitivity" id="{BA7E9D5E-1329-48C3-BD37-02A8C7A30355}">
          <p14:sldIdLst>
            <p14:sldId id="522"/>
            <p14:sldId id="523"/>
            <p14:sldId id="501"/>
          </p14:sldIdLst>
        </p14:section>
        <p14:section name="Conclusion" id="{E85D5A98-C1EF-4D8B-BDB9-EBBAF56B0F2C}">
          <p14:sldIdLst>
            <p14:sldId id="534"/>
          </p14:sldIdLst>
        </p14:section>
        <p14:section name="References and watchlist" id="{217B8593-1CA5-408D-B198-A5E6ACAB5948}">
          <p14:sldIdLst>
            <p14:sldId id="267"/>
            <p14:sldId id="581"/>
            <p14:sldId id="571"/>
            <p14:sldId id="574"/>
          </p14:sldIdLst>
        </p14:section>
        <p14:section name="Extra - TSNE explanation" id="{464DFB9D-BDFC-4595-B852-C625791A5FA5}">
          <p14:sldIdLst>
            <p14:sldId id="480"/>
            <p14:sldId id="484"/>
            <p14:sldId id="481"/>
            <p14:sldId id="485"/>
            <p14:sldId id="487"/>
            <p14:sldId id="486"/>
            <p14:sldId id="488"/>
            <p14:sldId id="490"/>
            <p14:sldId id="482"/>
            <p14:sldId id="489"/>
          </p14:sldIdLst>
        </p14:section>
        <p14:section name="Extra - LIME" id="{EB6A50D6-8BA4-46A4-B9BF-D1D9E880E5EA}">
          <p14:sldIdLst>
            <p14:sldId id="545"/>
            <p14:sldId id="541"/>
            <p14:sldId id="546"/>
            <p14:sldId id="547"/>
            <p14:sldId id="548"/>
            <p14:sldId id="549"/>
            <p14:sldId id="550"/>
            <p14:sldId id="551"/>
            <p14:sldId id="552"/>
          </p14:sldIdLst>
        </p14:section>
        <p14:section name="Extra - Guided Backpropagation" id="{B53EB25C-0A92-446F-AA19-71688FDE5843}">
          <p14:sldIdLst>
            <p14:sldId id="544"/>
            <p14:sldId id="554"/>
            <p14:sldId id="553"/>
            <p14:sldId id="555"/>
            <p14:sldId id="556"/>
            <p14:sldId id="557"/>
          </p14:sldIdLst>
        </p14:section>
        <p14:section name="Extra - LRP" id="{1B74E231-DFEC-450F-A2E3-C5A16DE6E441}">
          <p14:sldIdLst>
            <p14:sldId id="558"/>
            <p14:sldId id="572"/>
            <p14:sldId id="573"/>
            <p14:sldId id="579"/>
            <p14:sldId id="575"/>
            <p14:sldId id="576"/>
            <p14:sldId id="580"/>
            <p14:sldId id="577"/>
            <p14:sldId id="578"/>
          </p14:sldIdLst>
        </p14:section>
        <p14:section name="Extra - Reason behind Gradient x Input" id="{5810CF4B-4129-4BEA-A824-773BB136A7E7}">
          <p14:sldIdLst>
            <p14:sldId id="524"/>
          </p14:sldIdLst>
        </p14:section>
        <p14:section name="Extra - CAM" id="{27512594-8DBB-40A8-A2A9-BD577741464A}">
          <p14:sldIdLst>
            <p14:sldId id="543"/>
            <p14:sldId id="542"/>
            <p14:sldId id="559"/>
            <p14:sldId id="560"/>
            <p14:sldId id="562"/>
            <p14:sldId id="561"/>
            <p14:sldId id="563"/>
            <p14:sldId id="564"/>
            <p14:sldId id="565"/>
            <p14:sldId id="566"/>
            <p14:sldId id="568"/>
            <p14:sldId id="567"/>
            <p14:sldId id="569"/>
            <p14:sldId id="5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41FB662E-FA73-4D92-81E9-5649458F9171}"/>
    <pc:docChg chg="delSld modSld modSection">
      <pc:chgData name="Matthieu De Mari" userId="dfb708c9-d8dc-439f-9a3b-c772bf4a311c" providerId="ADAL" clId="{41FB662E-FA73-4D92-81E9-5649458F9171}" dt="2024-02-09T01:19:36.318" v="2" actId="47"/>
      <pc:docMkLst>
        <pc:docMk/>
      </pc:docMkLst>
      <pc:sldChg chg="modSp mod">
        <pc:chgData name="Matthieu De Mari" userId="dfb708c9-d8dc-439f-9a3b-c772bf4a311c" providerId="ADAL" clId="{41FB662E-FA73-4D92-81E9-5649458F9171}" dt="2023-10-05T06:29:32.516" v="1" actId="20577"/>
        <pc:sldMkLst>
          <pc:docMk/>
          <pc:sldMk cId="1040156172" sldId="377"/>
        </pc:sldMkLst>
        <pc:spChg chg="mod">
          <ac:chgData name="Matthieu De Mari" userId="dfb708c9-d8dc-439f-9a3b-c772bf4a311c" providerId="ADAL" clId="{41FB662E-FA73-4D92-81E9-5649458F9171}" dt="2023-10-05T06:29:32.516" v="1" actId="20577"/>
          <ac:spMkLst>
            <pc:docMk/>
            <pc:sldMk cId="1040156172" sldId="377"/>
            <ac:spMk id="2" creationId="{080CEB46-CC16-4D19-8C2C-AEE9471D8168}"/>
          </ac:spMkLst>
        </pc:spChg>
      </pc:sldChg>
      <pc:sldChg chg="del">
        <pc:chgData name="Matthieu De Mari" userId="dfb708c9-d8dc-439f-9a3b-c772bf4a311c" providerId="ADAL" clId="{41FB662E-FA73-4D92-81E9-5649458F9171}" dt="2024-02-09T01:19:36.318" v="2" actId="47"/>
        <pc:sldMkLst>
          <pc:docMk/>
          <pc:sldMk cId="3350842008" sldId="479"/>
        </pc:sldMkLst>
      </pc:sldChg>
    </pc:docChg>
  </pc:docChgLst>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8:00:52.191" v="336" actId="20577"/>
      <pc:docMkLst>
        <pc:docMk/>
      </pc:docMkLst>
      <pc:sldChg chg="modSp mod">
        <pc:chgData name="Matthieu De Mari" userId="dfb708c9-d8dc-439f-9a3b-c772bf4a311c" providerId="ADAL" clId="{B769CEFE-7A47-413C-A219-2069B0661671}" dt="2023-04-08T07:45:03.657" v="5" actId="20577"/>
        <pc:sldMkLst>
          <pc:docMk/>
          <pc:sldMk cId="3442501962" sldId="257"/>
        </pc:sldMkLst>
        <pc:spChg chg="mod">
          <ac:chgData name="Matthieu De Mari" userId="dfb708c9-d8dc-439f-9a3b-c772bf4a311c" providerId="ADAL" clId="{B769CEFE-7A47-413C-A219-2069B0661671}" dt="2023-04-08T07:45:03.657" v="5" actId="20577"/>
          <ac:spMkLst>
            <pc:docMk/>
            <pc:sldMk cId="3442501962" sldId="257"/>
            <ac:spMk id="4" creationId="{4F569CB8-E949-43D3-894A-BF5729C9C658}"/>
          </ac:spMkLst>
        </pc:spChg>
      </pc:sldChg>
      <pc:sldChg chg="modSp mod">
        <pc:chgData name="Matthieu De Mari" userId="dfb708c9-d8dc-439f-9a3b-c772bf4a311c" providerId="ADAL" clId="{B769CEFE-7A47-413C-A219-2069B0661671}" dt="2023-04-08T08:00:52.191" v="336" actId="20577"/>
        <pc:sldMkLst>
          <pc:docMk/>
          <pc:sldMk cId="1040156172" sldId="377"/>
        </pc:sldMkLst>
        <pc:spChg chg="mod">
          <ac:chgData name="Matthieu De Mari" userId="dfb708c9-d8dc-439f-9a3b-c772bf4a311c" providerId="ADAL" clId="{B769CEFE-7A47-413C-A219-2069B0661671}" dt="2023-04-08T08:00:52.191" v="336" actId="20577"/>
          <ac:spMkLst>
            <pc:docMk/>
            <pc:sldMk cId="1040156172" sldId="377"/>
            <ac:spMk id="3" creationId="{816ABDE1-A047-4B53-92F2-67282914DD77}"/>
          </ac:spMkLst>
        </pc:spChg>
      </pc:sldChg>
      <pc:sldChg chg="modSp mod">
        <pc:chgData name="Matthieu De Mari" userId="dfb708c9-d8dc-439f-9a3b-c772bf4a311c" providerId="ADAL" clId="{B769CEFE-7A47-413C-A219-2069B0661671}" dt="2023-04-08T07:45:20.686" v="17" actId="20577"/>
        <pc:sldMkLst>
          <pc:docMk/>
          <pc:sldMk cId="1735167922" sldId="453"/>
        </pc:sldMkLst>
        <pc:spChg chg="mod">
          <ac:chgData name="Matthieu De Mari" userId="dfb708c9-d8dc-439f-9a3b-c772bf4a311c" providerId="ADAL" clId="{B769CEFE-7A47-413C-A219-2069B0661671}" dt="2023-04-08T07:45:20.686" v="17" actId="20577"/>
          <ac:spMkLst>
            <pc:docMk/>
            <pc:sldMk cId="1735167922" sldId="453"/>
            <ac:spMk id="9" creationId="{757A935E-8DFA-4E8D-8B02-D3848D3CEAC9}"/>
          </ac:spMkLst>
        </pc:spChg>
      </pc:sldChg>
      <pc:sldChg chg="modSp del mod">
        <pc:chgData name="Matthieu De Mari" userId="dfb708c9-d8dc-439f-9a3b-c772bf4a311c" providerId="ADAL" clId="{B769CEFE-7A47-413C-A219-2069B0661671}" dt="2023-04-08T07:47:09.872" v="64" actId="47"/>
        <pc:sldMkLst>
          <pc:docMk/>
          <pc:sldMk cId="2451743445" sldId="454"/>
        </pc:sldMkLst>
        <pc:spChg chg="mod">
          <ac:chgData name="Matthieu De Mari" userId="dfb708c9-d8dc-439f-9a3b-c772bf4a311c" providerId="ADAL" clId="{B769CEFE-7A47-413C-A219-2069B0661671}" dt="2023-04-08T07:46:13.132" v="41" actId="20577"/>
          <ac:spMkLst>
            <pc:docMk/>
            <pc:sldMk cId="2451743445" sldId="454"/>
            <ac:spMk id="2" creationId="{9B88BD3C-9D76-46A1-9A17-E56E468BDA57}"/>
          </ac:spMkLst>
        </pc:spChg>
        <pc:spChg chg="mod">
          <ac:chgData name="Matthieu De Mari" userId="dfb708c9-d8dc-439f-9a3b-c772bf4a311c" providerId="ADAL" clId="{B769CEFE-7A47-413C-A219-2069B0661671}" dt="2023-04-08T07:46:14.419" v="43" actId="20577"/>
          <ac:spMkLst>
            <pc:docMk/>
            <pc:sldMk cId="2451743445" sldId="454"/>
            <ac:spMk id="3" creationId="{E8C6DAC9-2A9B-4CA1-A8B2-A3BA937841EE}"/>
          </ac:spMkLst>
        </pc:spChg>
      </pc:sldChg>
      <pc:sldChg chg="modSp mod">
        <pc:chgData name="Matthieu De Mari" userId="dfb708c9-d8dc-439f-9a3b-c772bf4a311c" providerId="ADAL" clId="{B769CEFE-7A47-413C-A219-2069B0661671}" dt="2023-04-08T07:45:17.653" v="15" actId="20577"/>
        <pc:sldMkLst>
          <pc:docMk/>
          <pc:sldMk cId="2601915559" sldId="456"/>
        </pc:sldMkLst>
        <pc:spChg chg="mod">
          <ac:chgData name="Matthieu De Mari" userId="dfb708c9-d8dc-439f-9a3b-c772bf4a311c" providerId="ADAL" clId="{B769CEFE-7A47-413C-A219-2069B0661671}" dt="2023-04-08T07:45:17.653" v="15" actId="20577"/>
          <ac:spMkLst>
            <pc:docMk/>
            <pc:sldMk cId="2601915559" sldId="456"/>
            <ac:spMk id="4" creationId="{FACFEE5D-F42B-4252-89BA-ADC26521FA8E}"/>
          </ac:spMkLst>
        </pc:spChg>
      </pc:sldChg>
      <pc:sldChg chg="modSp mod">
        <pc:chgData name="Matthieu De Mari" userId="dfb708c9-d8dc-439f-9a3b-c772bf4a311c" providerId="ADAL" clId="{B769CEFE-7A47-413C-A219-2069B0661671}" dt="2023-04-08T07:45:54.997" v="35" actId="20577"/>
        <pc:sldMkLst>
          <pc:docMk/>
          <pc:sldMk cId="67355367" sldId="457"/>
        </pc:sldMkLst>
        <pc:spChg chg="mod">
          <ac:chgData name="Matthieu De Mari" userId="dfb708c9-d8dc-439f-9a3b-c772bf4a311c" providerId="ADAL" clId="{B769CEFE-7A47-413C-A219-2069B0661671}" dt="2023-04-08T07:45:45.299" v="25" actId="20577"/>
          <ac:spMkLst>
            <pc:docMk/>
            <pc:sldMk cId="67355367" sldId="457"/>
            <ac:spMk id="2" creationId="{50FE8D11-B1D9-4E72-962A-4B1DF0CD3F6A}"/>
          </ac:spMkLst>
        </pc:spChg>
        <pc:spChg chg="mod">
          <ac:chgData name="Matthieu De Mari" userId="dfb708c9-d8dc-439f-9a3b-c772bf4a311c" providerId="ADAL" clId="{B769CEFE-7A47-413C-A219-2069B0661671}" dt="2023-04-08T07:45:54.997" v="35" actId="20577"/>
          <ac:spMkLst>
            <pc:docMk/>
            <pc:sldMk cId="67355367" sldId="457"/>
            <ac:spMk id="3" creationId="{D79BAE2A-FB98-49DF-87FB-CAB87C6DF40A}"/>
          </ac:spMkLst>
        </pc:spChg>
      </pc:sldChg>
      <pc:sldChg chg="modSp mod">
        <pc:chgData name="Matthieu De Mari" userId="dfb708c9-d8dc-439f-9a3b-c772bf4a311c" providerId="ADAL" clId="{B769CEFE-7A47-413C-A219-2069B0661671}" dt="2023-04-08T07:45:23.680" v="19" actId="20577"/>
        <pc:sldMkLst>
          <pc:docMk/>
          <pc:sldMk cId="4131931522" sldId="458"/>
        </pc:sldMkLst>
        <pc:spChg chg="mod">
          <ac:chgData name="Matthieu De Mari" userId="dfb708c9-d8dc-439f-9a3b-c772bf4a311c" providerId="ADAL" clId="{B769CEFE-7A47-413C-A219-2069B0661671}" dt="2023-04-08T07:45:23.680" v="19" actId="20577"/>
          <ac:spMkLst>
            <pc:docMk/>
            <pc:sldMk cId="4131931522" sldId="458"/>
            <ac:spMk id="9" creationId="{757A935E-8DFA-4E8D-8B02-D3848D3CEAC9}"/>
          </ac:spMkLst>
        </pc:spChg>
      </pc:sldChg>
      <pc:sldChg chg="modSp mod">
        <pc:chgData name="Matthieu De Mari" userId="dfb708c9-d8dc-439f-9a3b-c772bf4a311c" providerId="ADAL" clId="{B769CEFE-7A47-413C-A219-2069B0661671}" dt="2023-04-08T07:46:10.297" v="39" actId="20577"/>
        <pc:sldMkLst>
          <pc:docMk/>
          <pc:sldMk cId="4256007098" sldId="459"/>
        </pc:sldMkLst>
        <pc:spChg chg="mod">
          <ac:chgData name="Matthieu De Mari" userId="dfb708c9-d8dc-439f-9a3b-c772bf4a311c" providerId="ADAL" clId="{B769CEFE-7A47-413C-A219-2069B0661671}" dt="2023-04-08T07:46:08.182" v="37" actId="20577"/>
          <ac:spMkLst>
            <pc:docMk/>
            <pc:sldMk cId="4256007098" sldId="459"/>
            <ac:spMk id="2" creationId="{46D1F3F8-7AA0-4095-B5BE-11BAEA44C668}"/>
          </ac:spMkLst>
        </pc:spChg>
        <pc:spChg chg="mod">
          <ac:chgData name="Matthieu De Mari" userId="dfb708c9-d8dc-439f-9a3b-c772bf4a311c" providerId="ADAL" clId="{B769CEFE-7A47-413C-A219-2069B0661671}" dt="2023-04-08T07:46:10.297" v="39" actId="20577"/>
          <ac:spMkLst>
            <pc:docMk/>
            <pc:sldMk cId="4256007098" sldId="459"/>
            <ac:spMk id="3" creationId="{7E37F10D-351C-4C18-8329-C29200B02A25}"/>
          </ac:spMkLst>
        </pc:spChg>
      </pc:sldChg>
      <pc:sldChg chg="modSp mod">
        <pc:chgData name="Matthieu De Mari" userId="dfb708c9-d8dc-439f-9a3b-c772bf4a311c" providerId="ADAL" clId="{B769CEFE-7A47-413C-A219-2069B0661671}" dt="2023-04-08T07:45:51.467" v="33" actId="20577"/>
        <pc:sldMkLst>
          <pc:docMk/>
          <pc:sldMk cId="1571255117" sldId="460"/>
        </pc:sldMkLst>
        <pc:spChg chg="mod">
          <ac:chgData name="Matthieu De Mari" userId="dfb708c9-d8dc-439f-9a3b-c772bf4a311c" providerId="ADAL" clId="{B769CEFE-7A47-413C-A219-2069B0661671}" dt="2023-04-08T07:45:47.234" v="27" actId="20577"/>
          <ac:spMkLst>
            <pc:docMk/>
            <pc:sldMk cId="1571255117" sldId="460"/>
            <ac:spMk id="2" creationId="{50FE8D11-B1D9-4E72-962A-4B1DF0CD3F6A}"/>
          </ac:spMkLst>
        </pc:spChg>
        <pc:spChg chg="mod">
          <ac:chgData name="Matthieu De Mari" userId="dfb708c9-d8dc-439f-9a3b-c772bf4a311c" providerId="ADAL" clId="{B769CEFE-7A47-413C-A219-2069B0661671}" dt="2023-04-08T07:45:51.467" v="33" actId="20577"/>
          <ac:spMkLst>
            <pc:docMk/>
            <pc:sldMk cId="1571255117" sldId="460"/>
            <ac:spMk id="3" creationId="{D79BAE2A-FB98-49DF-87FB-CAB87C6DF40A}"/>
          </ac:spMkLst>
        </pc:spChg>
      </pc:sldChg>
      <pc:sldChg chg="modSp mod">
        <pc:chgData name="Matthieu De Mari" userId="dfb708c9-d8dc-439f-9a3b-c772bf4a311c" providerId="ADAL" clId="{B769CEFE-7A47-413C-A219-2069B0661671}" dt="2023-04-08T07:46:17.137" v="47" actId="20577"/>
        <pc:sldMkLst>
          <pc:docMk/>
          <pc:sldMk cId="1830156731" sldId="462"/>
        </pc:sldMkLst>
        <pc:spChg chg="mod">
          <ac:chgData name="Matthieu De Mari" userId="dfb708c9-d8dc-439f-9a3b-c772bf4a311c" providerId="ADAL" clId="{B769CEFE-7A47-413C-A219-2069B0661671}" dt="2023-04-08T07:46:17.137" v="47" actId="20577"/>
          <ac:spMkLst>
            <pc:docMk/>
            <pc:sldMk cId="1830156731" sldId="462"/>
            <ac:spMk id="2" creationId="{9B88BD3C-9D76-46A1-9A17-E56E468BDA57}"/>
          </ac:spMkLst>
        </pc:spChg>
        <pc:spChg chg="mod">
          <ac:chgData name="Matthieu De Mari" userId="dfb708c9-d8dc-439f-9a3b-c772bf4a311c" providerId="ADAL" clId="{B769CEFE-7A47-413C-A219-2069B0661671}" dt="2023-04-08T07:46:16.398" v="45" actId="20577"/>
          <ac:spMkLst>
            <pc:docMk/>
            <pc:sldMk cId="1830156731" sldId="462"/>
            <ac:spMk id="3" creationId="{E8C6DAC9-2A9B-4CA1-A8B2-A3BA937841EE}"/>
          </ac:spMkLst>
        </pc:spChg>
      </pc:sldChg>
      <pc:sldChg chg="modSp mod">
        <pc:chgData name="Matthieu De Mari" userId="dfb708c9-d8dc-439f-9a3b-c772bf4a311c" providerId="ADAL" clId="{B769CEFE-7A47-413C-A219-2069B0661671}" dt="2023-04-08T07:46:22.042" v="51" actId="20577"/>
        <pc:sldMkLst>
          <pc:docMk/>
          <pc:sldMk cId="371587200" sldId="463"/>
        </pc:sldMkLst>
        <pc:spChg chg="mod">
          <ac:chgData name="Matthieu De Mari" userId="dfb708c9-d8dc-439f-9a3b-c772bf4a311c" providerId="ADAL" clId="{B769CEFE-7A47-413C-A219-2069B0661671}" dt="2023-04-08T07:46:21.119" v="49" actId="20577"/>
          <ac:spMkLst>
            <pc:docMk/>
            <pc:sldMk cId="371587200" sldId="463"/>
            <ac:spMk id="2" creationId="{9B88BD3C-9D76-46A1-9A17-E56E468BDA57}"/>
          </ac:spMkLst>
        </pc:spChg>
        <pc:spChg chg="mod">
          <ac:chgData name="Matthieu De Mari" userId="dfb708c9-d8dc-439f-9a3b-c772bf4a311c" providerId="ADAL" clId="{B769CEFE-7A47-413C-A219-2069B0661671}" dt="2023-04-08T07:46:22.042" v="51" actId="20577"/>
          <ac:spMkLst>
            <pc:docMk/>
            <pc:sldMk cId="371587200" sldId="463"/>
            <ac:spMk id="3" creationId="{E8C6DAC9-2A9B-4CA1-A8B2-A3BA937841EE}"/>
          </ac:spMkLst>
        </pc:spChg>
      </pc:sldChg>
      <pc:sldChg chg="modSp mod">
        <pc:chgData name="Matthieu De Mari" userId="dfb708c9-d8dc-439f-9a3b-c772bf4a311c" providerId="ADAL" clId="{B769CEFE-7A47-413C-A219-2069B0661671}" dt="2023-04-08T07:46:24.046" v="53" actId="20577"/>
        <pc:sldMkLst>
          <pc:docMk/>
          <pc:sldMk cId="677656765" sldId="466"/>
        </pc:sldMkLst>
        <pc:spChg chg="mod">
          <ac:chgData name="Matthieu De Mari" userId="dfb708c9-d8dc-439f-9a3b-c772bf4a311c" providerId="ADAL" clId="{B769CEFE-7A47-413C-A219-2069B0661671}" dt="2023-04-08T07:46:24.046" v="53" actId="20577"/>
          <ac:spMkLst>
            <pc:docMk/>
            <pc:sldMk cId="677656765" sldId="466"/>
            <ac:spMk id="2" creationId="{9B88BD3C-9D76-46A1-9A17-E56E468BDA57}"/>
          </ac:spMkLst>
        </pc:spChg>
      </pc:sldChg>
      <pc:sldChg chg="modSp mod">
        <pc:chgData name="Matthieu De Mari" userId="dfb708c9-d8dc-439f-9a3b-c772bf4a311c" providerId="ADAL" clId="{B769CEFE-7A47-413C-A219-2069B0661671}" dt="2023-04-08T07:46:34.575" v="63" actId="20577"/>
        <pc:sldMkLst>
          <pc:docMk/>
          <pc:sldMk cId="1718094495" sldId="468"/>
        </pc:sldMkLst>
        <pc:spChg chg="mod">
          <ac:chgData name="Matthieu De Mari" userId="dfb708c9-d8dc-439f-9a3b-c772bf4a311c" providerId="ADAL" clId="{B769CEFE-7A47-413C-A219-2069B0661671}" dt="2023-04-08T07:46:34.575" v="63" actId="20577"/>
          <ac:spMkLst>
            <pc:docMk/>
            <pc:sldMk cId="1718094495" sldId="468"/>
            <ac:spMk id="2" creationId="{9B88BD3C-9D76-46A1-9A17-E56E468BDA57}"/>
          </ac:spMkLst>
        </pc:spChg>
      </pc:sldChg>
      <pc:sldChg chg="modSp mod">
        <pc:chgData name="Matthieu De Mari" userId="dfb708c9-d8dc-439f-9a3b-c772bf4a311c" providerId="ADAL" clId="{B769CEFE-7A47-413C-A219-2069B0661671}" dt="2023-04-08T07:46:32.887" v="61" actId="20577"/>
        <pc:sldMkLst>
          <pc:docMk/>
          <pc:sldMk cId="1014327518" sldId="469"/>
        </pc:sldMkLst>
        <pc:spChg chg="mod">
          <ac:chgData name="Matthieu De Mari" userId="dfb708c9-d8dc-439f-9a3b-c772bf4a311c" providerId="ADAL" clId="{B769CEFE-7A47-413C-A219-2069B0661671}" dt="2023-04-08T07:46:32.887" v="61" actId="20577"/>
          <ac:spMkLst>
            <pc:docMk/>
            <pc:sldMk cId="1014327518" sldId="469"/>
            <ac:spMk id="2" creationId="{9B88BD3C-9D76-46A1-9A17-E56E468BDA57}"/>
          </ac:spMkLst>
        </pc:spChg>
      </pc:sldChg>
      <pc:sldChg chg="modSp mod">
        <pc:chgData name="Matthieu De Mari" userId="dfb708c9-d8dc-439f-9a3b-c772bf4a311c" providerId="ADAL" clId="{B769CEFE-7A47-413C-A219-2069B0661671}" dt="2023-04-08T07:46:29.399" v="57" actId="20577"/>
        <pc:sldMkLst>
          <pc:docMk/>
          <pc:sldMk cId="2927776172" sldId="470"/>
        </pc:sldMkLst>
        <pc:spChg chg="mod">
          <ac:chgData name="Matthieu De Mari" userId="dfb708c9-d8dc-439f-9a3b-c772bf4a311c" providerId="ADAL" clId="{B769CEFE-7A47-413C-A219-2069B0661671}" dt="2023-04-08T07:46:29.399" v="57" actId="20577"/>
          <ac:spMkLst>
            <pc:docMk/>
            <pc:sldMk cId="2927776172" sldId="470"/>
            <ac:spMk id="2" creationId="{9B88BD3C-9D76-46A1-9A17-E56E468BDA57}"/>
          </ac:spMkLst>
        </pc:spChg>
      </pc:sldChg>
      <pc:sldChg chg="modSp mod">
        <pc:chgData name="Matthieu De Mari" userId="dfb708c9-d8dc-439f-9a3b-c772bf4a311c" providerId="ADAL" clId="{B769CEFE-7A47-413C-A219-2069B0661671}" dt="2023-04-08T07:48:08.647" v="82" actId="20577"/>
        <pc:sldMkLst>
          <pc:docMk/>
          <pc:sldMk cId="4184282648" sldId="475"/>
        </pc:sldMkLst>
        <pc:spChg chg="mod">
          <ac:chgData name="Matthieu De Mari" userId="dfb708c9-d8dc-439f-9a3b-c772bf4a311c" providerId="ADAL" clId="{B769CEFE-7A47-413C-A219-2069B0661671}" dt="2023-04-08T07:48:08.647" v="82" actId="20577"/>
          <ac:spMkLst>
            <pc:docMk/>
            <pc:sldMk cId="4184282648" sldId="475"/>
            <ac:spMk id="2" creationId="{B9C51F5C-4D1F-4ADF-84B9-4658F541014A}"/>
          </ac:spMkLst>
        </pc:spChg>
      </pc:sldChg>
      <pc:sldChg chg="modSp mod">
        <pc:chgData name="Matthieu De Mari" userId="dfb708c9-d8dc-439f-9a3b-c772bf4a311c" providerId="ADAL" clId="{B769CEFE-7A47-413C-A219-2069B0661671}" dt="2023-04-08T07:50:27.954" v="110" actId="14100"/>
        <pc:sldMkLst>
          <pc:docMk/>
          <pc:sldMk cId="1142326140" sldId="483"/>
        </pc:sldMkLst>
        <pc:spChg chg="mod">
          <ac:chgData name="Matthieu De Mari" userId="dfb708c9-d8dc-439f-9a3b-c772bf4a311c" providerId="ADAL" clId="{B769CEFE-7A47-413C-A219-2069B0661671}" dt="2023-04-08T07:50:27.954" v="110" actId="14100"/>
          <ac:spMkLst>
            <pc:docMk/>
            <pc:sldMk cId="1142326140" sldId="483"/>
            <ac:spMk id="3" creationId="{3F558215-9EE5-43C2-AED0-7E4013B48332}"/>
          </ac:spMkLst>
        </pc:spChg>
      </pc:sldChg>
      <pc:sldChg chg="modSp mod">
        <pc:chgData name="Matthieu De Mari" userId="dfb708c9-d8dc-439f-9a3b-c772bf4a311c" providerId="ADAL" clId="{B769CEFE-7A47-413C-A219-2069B0661671}" dt="2023-04-08T07:50:17.147" v="107" actId="20577"/>
        <pc:sldMkLst>
          <pc:docMk/>
          <pc:sldMk cId="4245433632" sldId="492"/>
        </pc:sldMkLst>
        <pc:spChg chg="mod">
          <ac:chgData name="Matthieu De Mari" userId="dfb708c9-d8dc-439f-9a3b-c772bf4a311c" providerId="ADAL" clId="{B769CEFE-7A47-413C-A219-2069B0661671}" dt="2023-04-08T07:50:17.147" v="107" actId="20577"/>
          <ac:spMkLst>
            <pc:docMk/>
            <pc:sldMk cId="4245433632" sldId="492"/>
            <ac:spMk id="3" creationId="{3F558215-9EE5-43C2-AED0-7E4013B48332}"/>
          </ac:spMkLst>
        </pc:spChg>
      </pc:sldChg>
      <pc:sldChg chg="modSp mod">
        <pc:chgData name="Matthieu De Mari" userId="dfb708c9-d8dc-439f-9a3b-c772bf4a311c" providerId="ADAL" clId="{B769CEFE-7A47-413C-A219-2069B0661671}" dt="2023-04-08T07:50:32.907" v="111"/>
        <pc:sldMkLst>
          <pc:docMk/>
          <pc:sldMk cId="237581144" sldId="493"/>
        </pc:sldMkLst>
        <pc:spChg chg="mod">
          <ac:chgData name="Matthieu De Mari" userId="dfb708c9-d8dc-439f-9a3b-c772bf4a311c" providerId="ADAL" clId="{B769CEFE-7A47-413C-A219-2069B0661671}" dt="2023-04-08T07:50:32.907" v="111"/>
          <ac:spMkLst>
            <pc:docMk/>
            <pc:sldMk cId="237581144" sldId="493"/>
            <ac:spMk id="3" creationId="{3F558215-9EE5-43C2-AED0-7E4013B48332}"/>
          </ac:spMkLst>
        </pc:spChg>
      </pc:sldChg>
      <pc:sldChg chg="modSp mod">
        <pc:chgData name="Matthieu De Mari" userId="dfb708c9-d8dc-439f-9a3b-c772bf4a311c" providerId="ADAL" clId="{B769CEFE-7A47-413C-A219-2069B0661671}" dt="2023-04-08T07:50:35.762" v="112"/>
        <pc:sldMkLst>
          <pc:docMk/>
          <pc:sldMk cId="1029027369" sldId="494"/>
        </pc:sldMkLst>
        <pc:spChg chg="mod">
          <ac:chgData name="Matthieu De Mari" userId="dfb708c9-d8dc-439f-9a3b-c772bf4a311c" providerId="ADAL" clId="{B769CEFE-7A47-413C-A219-2069B0661671}" dt="2023-04-08T07:50:35.762" v="112"/>
          <ac:spMkLst>
            <pc:docMk/>
            <pc:sldMk cId="1029027369" sldId="494"/>
            <ac:spMk id="3" creationId="{3F558215-9EE5-43C2-AED0-7E4013B48332}"/>
          </ac:spMkLst>
        </pc:spChg>
      </pc:sldChg>
      <pc:sldChg chg="modSp mod">
        <pc:chgData name="Matthieu De Mari" userId="dfb708c9-d8dc-439f-9a3b-c772bf4a311c" providerId="ADAL" clId="{B769CEFE-7A47-413C-A219-2069B0661671}" dt="2023-04-08T07:51:14.523" v="141" actId="20577"/>
        <pc:sldMkLst>
          <pc:docMk/>
          <pc:sldMk cId="2151231624" sldId="496"/>
        </pc:sldMkLst>
        <pc:spChg chg="mod">
          <ac:chgData name="Matthieu De Mari" userId="dfb708c9-d8dc-439f-9a3b-c772bf4a311c" providerId="ADAL" clId="{B769CEFE-7A47-413C-A219-2069B0661671}" dt="2023-04-08T07:51:14.523" v="141" actId="20577"/>
          <ac:spMkLst>
            <pc:docMk/>
            <pc:sldMk cId="2151231624" sldId="496"/>
            <ac:spMk id="3" creationId="{3F558215-9EE5-43C2-AED0-7E4013B48332}"/>
          </ac:spMkLst>
        </pc:spChg>
      </pc:sldChg>
      <pc:sldChg chg="modSp mod">
        <pc:chgData name="Matthieu De Mari" userId="dfb708c9-d8dc-439f-9a3b-c772bf4a311c" providerId="ADAL" clId="{B769CEFE-7A47-413C-A219-2069B0661671}" dt="2023-04-08T07:46:30.982" v="59" actId="20577"/>
        <pc:sldMkLst>
          <pc:docMk/>
          <pc:sldMk cId="2226384261" sldId="502"/>
        </pc:sldMkLst>
        <pc:spChg chg="mod">
          <ac:chgData name="Matthieu De Mari" userId="dfb708c9-d8dc-439f-9a3b-c772bf4a311c" providerId="ADAL" clId="{B769CEFE-7A47-413C-A219-2069B0661671}" dt="2023-04-08T07:46:30.982" v="59" actId="20577"/>
          <ac:spMkLst>
            <pc:docMk/>
            <pc:sldMk cId="2226384261" sldId="502"/>
            <ac:spMk id="2" creationId="{9B88BD3C-9D76-46A1-9A17-E56E468BDA57}"/>
          </ac:spMkLst>
        </pc:spChg>
      </pc:sldChg>
      <pc:sldChg chg="modSp mod">
        <pc:chgData name="Matthieu De Mari" userId="dfb708c9-d8dc-439f-9a3b-c772bf4a311c" providerId="ADAL" clId="{B769CEFE-7A47-413C-A219-2069B0661671}" dt="2023-04-08T07:46:26.340" v="55" actId="20577"/>
        <pc:sldMkLst>
          <pc:docMk/>
          <pc:sldMk cId="2587769254" sldId="503"/>
        </pc:sldMkLst>
        <pc:spChg chg="mod">
          <ac:chgData name="Matthieu De Mari" userId="dfb708c9-d8dc-439f-9a3b-c772bf4a311c" providerId="ADAL" clId="{B769CEFE-7A47-413C-A219-2069B0661671}" dt="2023-04-08T07:46:26.340" v="55" actId="20577"/>
          <ac:spMkLst>
            <pc:docMk/>
            <pc:sldMk cId="2587769254" sldId="503"/>
            <ac:spMk id="2" creationId="{9B88BD3C-9D76-46A1-9A17-E56E468BDA57}"/>
          </ac:spMkLst>
        </pc:spChg>
      </pc:sldChg>
      <pc:sldChg chg="modSp mod">
        <pc:chgData name="Matthieu De Mari" userId="dfb708c9-d8dc-439f-9a3b-c772bf4a311c" providerId="ADAL" clId="{B769CEFE-7A47-413C-A219-2069B0661671}" dt="2023-04-08T07:52:45.242" v="144" actId="20577"/>
        <pc:sldMkLst>
          <pc:docMk/>
          <pc:sldMk cId="929044324" sldId="509"/>
        </pc:sldMkLst>
        <pc:spChg chg="mod">
          <ac:chgData name="Matthieu De Mari" userId="dfb708c9-d8dc-439f-9a3b-c772bf4a311c" providerId="ADAL" clId="{B769CEFE-7A47-413C-A219-2069B0661671}" dt="2023-04-08T07:52:45.242" v="144" actId="20577"/>
          <ac:spMkLst>
            <pc:docMk/>
            <pc:sldMk cId="929044324" sldId="509"/>
            <ac:spMk id="11" creationId="{29A5758B-8FEC-4F63-A8EE-2313BDD834D5}"/>
          </ac:spMkLst>
        </pc:spChg>
      </pc:sldChg>
      <pc:sldChg chg="modSp mod">
        <pc:chgData name="Matthieu De Mari" userId="dfb708c9-d8dc-439f-9a3b-c772bf4a311c" providerId="ADAL" clId="{B769CEFE-7A47-413C-A219-2069B0661671}" dt="2023-04-08T07:57:01.499" v="316" actId="20577"/>
        <pc:sldMkLst>
          <pc:docMk/>
          <pc:sldMk cId="2690286840" sldId="533"/>
        </pc:sldMkLst>
        <pc:spChg chg="mod">
          <ac:chgData name="Matthieu De Mari" userId="dfb708c9-d8dc-439f-9a3b-c772bf4a311c" providerId="ADAL" clId="{B769CEFE-7A47-413C-A219-2069B0661671}" dt="2023-04-08T07:57:01.499" v="316" actId="20577"/>
          <ac:spMkLst>
            <pc:docMk/>
            <pc:sldMk cId="2690286840" sldId="533"/>
            <ac:spMk id="6" creationId="{9E4E553C-19D2-41F0-A906-023F15C70E6F}"/>
          </ac:spMkLst>
        </pc:spChg>
      </pc:sldChg>
      <pc:sldChg chg="modSp mod">
        <pc:chgData name="Matthieu De Mari" userId="dfb708c9-d8dc-439f-9a3b-c772bf4a311c" providerId="ADAL" clId="{B769CEFE-7A47-413C-A219-2069B0661671}" dt="2023-04-08T07:57:51.963" v="324" actId="20577"/>
        <pc:sldMkLst>
          <pc:docMk/>
          <pc:sldMk cId="1607593377" sldId="534"/>
        </pc:sldMkLst>
        <pc:spChg chg="mod">
          <ac:chgData name="Matthieu De Mari" userId="dfb708c9-d8dc-439f-9a3b-c772bf4a311c" providerId="ADAL" clId="{B769CEFE-7A47-413C-A219-2069B0661671}" dt="2023-04-08T07:57:51.963" v="324" actId="20577"/>
          <ac:spMkLst>
            <pc:docMk/>
            <pc:sldMk cId="1607593377" sldId="534"/>
            <ac:spMk id="3" creationId="{78053446-C600-4EAD-8161-EB9D925C5227}"/>
          </ac:spMkLst>
        </pc:spChg>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picChg chg="add mod">
          <ac:chgData name="Matthieu De Mari" userId="dfb708c9-d8dc-439f-9a3b-c772bf4a311c" providerId="ADAL" clId="{B769CEFE-7A47-413C-A219-2069B0661671}" dt="2023-04-08T07:45:35.481" v="23" actId="1076"/>
          <ac:picMkLst>
            <pc:docMk/>
            <pc:sldMk cId="1937848456" sldId="582"/>
            <ac:picMk id="2" creationId="{2BD59B25-A782-57EE-E621-E7227FB1C868}"/>
          </ac:picMkLst>
        </pc:picChg>
        <pc:picChg chg="del">
          <ac:chgData name="Matthieu De Mari" userId="dfb708c9-d8dc-439f-9a3b-c772bf4a311c" providerId="ADAL" clId="{B769CEFE-7A47-413C-A219-2069B0661671}" dt="2023-04-08T07:45:30.877" v="21" actId="478"/>
          <ac:picMkLst>
            <pc:docMk/>
            <pc:sldMk cId="1937848456" sldId="582"/>
            <ac:picMk id="3" creationId="{0F9B5457-2F9F-4130-95CD-D19B493011F7}"/>
          </ac:picMkLst>
        </pc:pic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pChg chg="add">
          <ac:chgData name="Matthieu De Mari" userId="dfb708c9-d8dc-439f-9a3b-c772bf4a311c" providerId="ADAL" clId="{D61EF456-7FAF-480C-8A9C-9A4F8A364FC4}" dt="2023-02-13T01:55:24.272" v="0" actId="33475"/>
          <ac:spMkLst>
            <pc:docMk/>
            <pc:sldMasterMk cId="2168708284" sldId="2147483648"/>
            <ac:spMk id="9" creationId="{1D422B38-8D44-4D58-EFF4-E79D02EF0DCA}"/>
          </ac:spMkLst>
        </pc:spChg>
        <pc:spChg chg="add">
          <ac:chgData name="Matthieu De Mari" userId="dfb708c9-d8dc-439f-9a3b-c772bf4a311c" providerId="ADAL" clId="{D61EF456-7FAF-480C-8A9C-9A4F8A364FC4}" dt="2023-02-13T01:55:24.272" v="0" actId="33475"/>
          <ac:spMkLst>
            <pc:docMk/>
            <pc:sldMasterMk cId="2168708284" sldId="2147483648"/>
            <ac:spMk id="10" creationId="{AB4C9BE7-59F9-8FE1-9039-A07A762ED4F1}"/>
          </ac:spMkLst>
        </pc:spChg>
      </pc:sldMasterChg>
    </pc:docChg>
  </pc:docChgLst>
  <pc:docChgLst>
    <pc:chgData name="Matthieu De Mari" userId="dfb708c9-d8dc-439f-9a3b-c772bf4a311c" providerId="ADAL" clId="{0B0F8A0F-2627-4FA1-BFB7-42D59EF5986F}"/>
    <pc:docChg chg="custSel modSld">
      <pc:chgData name="Matthieu De Mari" userId="dfb708c9-d8dc-439f-9a3b-c772bf4a311c" providerId="ADAL" clId="{0B0F8A0F-2627-4FA1-BFB7-42D59EF5986F}" dt="2023-09-07T09:01:49.653" v="150" actId="5793"/>
      <pc:docMkLst>
        <pc:docMk/>
      </pc:docMkLst>
      <pc:sldChg chg="modSp mod">
        <pc:chgData name="Matthieu De Mari" userId="dfb708c9-d8dc-439f-9a3b-c772bf4a311c" providerId="ADAL" clId="{0B0F8A0F-2627-4FA1-BFB7-42D59EF5986F}" dt="2023-09-07T08:45:18.258" v="47" actId="20577"/>
        <pc:sldMkLst>
          <pc:docMk/>
          <pc:sldMk cId="3442501962" sldId="257"/>
        </pc:sldMkLst>
        <pc:spChg chg="mod">
          <ac:chgData name="Matthieu De Mari" userId="dfb708c9-d8dc-439f-9a3b-c772bf4a311c" providerId="ADAL" clId="{0B0F8A0F-2627-4FA1-BFB7-42D59EF5986F}" dt="2023-09-07T08:45:12.145" v="33" actId="20577"/>
          <ac:spMkLst>
            <pc:docMk/>
            <pc:sldMk cId="3442501962" sldId="257"/>
            <ac:spMk id="2" creationId="{49D40417-A4D3-4CE8-96E7-708E2439AE7B}"/>
          </ac:spMkLst>
        </pc:spChg>
        <pc:spChg chg="mod">
          <ac:chgData name="Matthieu De Mari" userId="dfb708c9-d8dc-439f-9a3b-c772bf4a311c" providerId="ADAL" clId="{0B0F8A0F-2627-4FA1-BFB7-42D59EF5986F}" dt="2023-09-07T08:45:18.258" v="47" actId="20577"/>
          <ac:spMkLst>
            <pc:docMk/>
            <pc:sldMk cId="3442501962" sldId="257"/>
            <ac:spMk id="3" creationId="{35995840-A9D9-479A-A34F-EA7DC229D38E}"/>
          </ac:spMkLst>
        </pc:spChg>
      </pc:sldChg>
      <pc:sldChg chg="modSp mod">
        <pc:chgData name="Matthieu De Mari" userId="dfb708c9-d8dc-439f-9a3b-c772bf4a311c" providerId="ADAL" clId="{0B0F8A0F-2627-4FA1-BFB7-42D59EF5986F}" dt="2023-09-07T08:45:05.396" v="19" actId="20577"/>
        <pc:sldMkLst>
          <pc:docMk/>
          <pc:sldMk cId="1040156172" sldId="377"/>
        </pc:sldMkLst>
        <pc:spChg chg="mod">
          <ac:chgData name="Matthieu De Mari" userId="dfb708c9-d8dc-439f-9a3b-c772bf4a311c" providerId="ADAL" clId="{0B0F8A0F-2627-4FA1-BFB7-42D59EF5986F}" dt="2023-09-07T08:45:05.396" v="19" actId="20577"/>
          <ac:spMkLst>
            <pc:docMk/>
            <pc:sldMk cId="1040156172" sldId="377"/>
            <ac:spMk id="2" creationId="{080CEB46-CC16-4D19-8C2C-AEE9471D8168}"/>
          </ac:spMkLst>
        </pc:spChg>
      </pc:sldChg>
      <pc:sldChg chg="modSp mod">
        <pc:chgData name="Matthieu De Mari" userId="dfb708c9-d8dc-439f-9a3b-c772bf4a311c" providerId="ADAL" clId="{0B0F8A0F-2627-4FA1-BFB7-42D59EF5986F}" dt="2023-09-07T08:49:14.953" v="49" actId="1440"/>
        <pc:sldMkLst>
          <pc:docMk/>
          <pc:sldMk cId="4131931522" sldId="458"/>
        </pc:sldMkLst>
        <pc:picChg chg="mod">
          <ac:chgData name="Matthieu De Mari" userId="dfb708c9-d8dc-439f-9a3b-c772bf4a311c" providerId="ADAL" clId="{0B0F8A0F-2627-4FA1-BFB7-42D59EF5986F}" dt="2023-09-07T08:49:14.953" v="49" actId="1440"/>
          <ac:picMkLst>
            <pc:docMk/>
            <pc:sldMk cId="4131931522" sldId="458"/>
            <ac:picMk id="3" creationId="{0F9B5457-2F9F-4130-95CD-D19B493011F7}"/>
          </ac:picMkLst>
        </pc:picChg>
      </pc:sldChg>
      <pc:sldChg chg="modSp mod">
        <pc:chgData name="Matthieu De Mari" userId="dfb708c9-d8dc-439f-9a3b-c772bf4a311c" providerId="ADAL" clId="{0B0F8A0F-2627-4FA1-BFB7-42D59EF5986F}" dt="2023-09-07T08:58:26.633" v="50" actId="5793"/>
        <pc:sldMkLst>
          <pc:docMk/>
          <pc:sldMk cId="310984207" sldId="498"/>
        </pc:sldMkLst>
        <pc:spChg chg="mod">
          <ac:chgData name="Matthieu De Mari" userId="dfb708c9-d8dc-439f-9a3b-c772bf4a311c" providerId="ADAL" clId="{0B0F8A0F-2627-4FA1-BFB7-42D59EF5986F}" dt="2023-09-07T08:58:26.633" v="50" actId="5793"/>
          <ac:spMkLst>
            <pc:docMk/>
            <pc:sldMk cId="310984207" sldId="498"/>
            <ac:spMk id="3" creationId="{CB03F4A8-7011-40B9-8B4C-CEF77DA0DE02}"/>
          </ac:spMkLst>
        </pc:spChg>
      </pc:sldChg>
      <pc:sldChg chg="modSp mod">
        <pc:chgData name="Matthieu De Mari" userId="dfb708c9-d8dc-439f-9a3b-c772bf4a311c" providerId="ADAL" clId="{0B0F8A0F-2627-4FA1-BFB7-42D59EF5986F}" dt="2023-09-07T08:58:46.052" v="53" actId="5793"/>
        <pc:sldMkLst>
          <pc:docMk/>
          <pc:sldMk cId="2274285334" sldId="499"/>
        </pc:sldMkLst>
        <pc:spChg chg="mod">
          <ac:chgData name="Matthieu De Mari" userId="dfb708c9-d8dc-439f-9a3b-c772bf4a311c" providerId="ADAL" clId="{0B0F8A0F-2627-4FA1-BFB7-42D59EF5986F}" dt="2023-09-07T08:58:46.052" v="53" actId="5793"/>
          <ac:spMkLst>
            <pc:docMk/>
            <pc:sldMk cId="2274285334" sldId="499"/>
            <ac:spMk id="3" creationId="{06813A2C-32BF-4DD5-8E83-B034D4C523F3}"/>
          </ac:spMkLst>
        </pc:spChg>
      </pc:sldChg>
      <pc:sldChg chg="modSp">
        <pc:chgData name="Matthieu De Mari" userId="dfb708c9-d8dc-439f-9a3b-c772bf4a311c" providerId="ADAL" clId="{0B0F8A0F-2627-4FA1-BFB7-42D59EF5986F}" dt="2023-09-07T09:00:24.404" v="120" actId="5793"/>
        <pc:sldMkLst>
          <pc:docMk/>
          <pc:sldMk cId="3908333013" sldId="500"/>
        </pc:sldMkLst>
        <pc:spChg chg="mod">
          <ac:chgData name="Matthieu De Mari" userId="dfb708c9-d8dc-439f-9a3b-c772bf4a311c" providerId="ADAL" clId="{0B0F8A0F-2627-4FA1-BFB7-42D59EF5986F}" dt="2023-09-07T09:00:24.404" v="120" actId="5793"/>
          <ac:spMkLst>
            <pc:docMk/>
            <pc:sldMk cId="3908333013" sldId="500"/>
            <ac:spMk id="3" creationId="{73F49F11-DC87-4AA5-BF8A-36B745BA1EAA}"/>
          </ac:spMkLst>
        </pc:spChg>
      </pc:sldChg>
      <pc:sldChg chg="modSp mod">
        <pc:chgData name="Matthieu De Mari" userId="dfb708c9-d8dc-439f-9a3b-c772bf4a311c" providerId="ADAL" clId="{0B0F8A0F-2627-4FA1-BFB7-42D59EF5986F}" dt="2023-09-07T09:01:26.974" v="149" actId="1076"/>
        <pc:sldMkLst>
          <pc:docMk/>
          <pc:sldMk cId="3420542633" sldId="501"/>
        </pc:sldMkLst>
        <pc:spChg chg="mod">
          <ac:chgData name="Matthieu De Mari" userId="dfb708c9-d8dc-439f-9a3b-c772bf4a311c" providerId="ADAL" clId="{0B0F8A0F-2627-4FA1-BFB7-42D59EF5986F}" dt="2023-09-07T09:01:08.998" v="146" actId="27636"/>
          <ac:spMkLst>
            <pc:docMk/>
            <pc:sldMk cId="3420542633" sldId="501"/>
            <ac:spMk id="7" creationId="{8D70B0E2-93EF-4A24-8AFC-53B7A32671D9}"/>
          </ac:spMkLst>
        </pc:spChg>
        <pc:picChg chg="mod">
          <ac:chgData name="Matthieu De Mari" userId="dfb708c9-d8dc-439f-9a3b-c772bf4a311c" providerId="ADAL" clId="{0B0F8A0F-2627-4FA1-BFB7-42D59EF5986F}" dt="2023-09-07T09:01:26.974" v="149" actId="1076"/>
          <ac:picMkLst>
            <pc:docMk/>
            <pc:sldMk cId="3420542633" sldId="501"/>
            <ac:picMk id="5" creationId="{90A86CF8-AC37-4FAE-82D5-B38ACCA791BA}"/>
          </ac:picMkLst>
        </pc:picChg>
        <pc:picChg chg="mod">
          <ac:chgData name="Matthieu De Mari" userId="dfb708c9-d8dc-439f-9a3b-c772bf4a311c" providerId="ADAL" clId="{0B0F8A0F-2627-4FA1-BFB7-42D59EF5986F}" dt="2023-09-07T09:01:22.475" v="148" actId="14100"/>
          <ac:picMkLst>
            <pc:docMk/>
            <pc:sldMk cId="3420542633" sldId="501"/>
            <ac:picMk id="6" creationId="{D1341FAB-1986-4A3F-8A52-447A7ECB2313}"/>
          </ac:picMkLst>
        </pc:picChg>
      </pc:sldChg>
      <pc:sldChg chg="modSp mod">
        <pc:chgData name="Matthieu De Mari" userId="dfb708c9-d8dc-439f-9a3b-c772bf4a311c" providerId="ADAL" clId="{0B0F8A0F-2627-4FA1-BFB7-42D59EF5986F}" dt="2023-09-07T08:58:30.886" v="51" actId="5793"/>
        <pc:sldMkLst>
          <pc:docMk/>
          <pc:sldMk cId="1130876562" sldId="505"/>
        </pc:sldMkLst>
        <pc:spChg chg="mod">
          <ac:chgData name="Matthieu De Mari" userId="dfb708c9-d8dc-439f-9a3b-c772bf4a311c" providerId="ADAL" clId="{0B0F8A0F-2627-4FA1-BFB7-42D59EF5986F}" dt="2023-09-07T08:58:30.886" v="51" actId="5793"/>
          <ac:spMkLst>
            <pc:docMk/>
            <pc:sldMk cId="1130876562" sldId="505"/>
            <ac:spMk id="3" creationId="{CB03F4A8-7011-40B9-8B4C-CEF77DA0DE02}"/>
          </ac:spMkLst>
        </pc:spChg>
      </pc:sldChg>
      <pc:sldChg chg="modSp">
        <pc:chgData name="Matthieu De Mari" userId="dfb708c9-d8dc-439f-9a3b-c772bf4a311c" providerId="ADAL" clId="{0B0F8A0F-2627-4FA1-BFB7-42D59EF5986F}" dt="2023-09-07T08:59:01.779" v="55"/>
        <pc:sldMkLst>
          <pc:docMk/>
          <pc:sldMk cId="3840058877" sldId="506"/>
        </pc:sldMkLst>
        <pc:spChg chg="mod">
          <ac:chgData name="Matthieu De Mari" userId="dfb708c9-d8dc-439f-9a3b-c772bf4a311c" providerId="ADAL" clId="{0B0F8A0F-2627-4FA1-BFB7-42D59EF5986F}" dt="2023-09-07T08:59:01.779" v="55"/>
          <ac:spMkLst>
            <pc:docMk/>
            <pc:sldMk cId="3840058877" sldId="506"/>
            <ac:spMk id="6" creationId="{E92EE516-8946-429F-94D8-F1EEB6022FCF}"/>
          </ac:spMkLst>
        </pc:spChg>
      </pc:sldChg>
      <pc:sldChg chg="modSp">
        <pc:chgData name="Matthieu De Mari" userId="dfb708c9-d8dc-439f-9a3b-c772bf4a311c" providerId="ADAL" clId="{0B0F8A0F-2627-4FA1-BFB7-42D59EF5986F}" dt="2023-09-07T08:58:58.104" v="54"/>
        <pc:sldMkLst>
          <pc:docMk/>
          <pc:sldMk cId="1802749567" sldId="507"/>
        </pc:sldMkLst>
        <pc:spChg chg="mod">
          <ac:chgData name="Matthieu De Mari" userId="dfb708c9-d8dc-439f-9a3b-c772bf4a311c" providerId="ADAL" clId="{0B0F8A0F-2627-4FA1-BFB7-42D59EF5986F}" dt="2023-09-07T08:58:58.104" v="54"/>
          <ac:spMkLst>
            <pc:docMk/>
            <pc:sldMk cId="1802749567" sldId="507"/>
            <ac:spMk id="3" creationId="{06813A2C-32BF-4DD5-8E83-B034D4C523F3}"/>
          </ac:spMkLst>
        </pc:spChg>
      </pc:sldChg>
      <pc:sldChg chg="modSp mod">
        <pc:chgData name="Matthieu De Mari" userId="dfb708c9-d8dc-439f-9a3b-c772bf4a311c" providerId="ADAL" clId="{0B0F8A0F-2627-4FA1-BFB7-42D59EF5986F}" dt="2023-09-07T08:59:17.417" v="56" actId="5793"/>
        <pc:sldMkLst>
          <pc:docMk/>
          <pc:sldMk cId="640978482" sldId="510"/>
        </pc:sldMkLst>
        <pc:spChg chg="mod">
          <ac:chgData name="Matthieu De Mari" userId="dfb708c9-d8dc-439f-9a3b-c772bf4a311c" providerId="ADAL" clId="{0B0F8A0F-2627-4FA1-BFB7-42D59EF5986F}" dt="2023-09-07T08:59:17.417" v="56" actId="5793"/>
          <ac:spMkLst>
            <pc:docMk/>
            <pc:sldMk cId="640978482" sldId="510"/>
            <ac:spMk id="3" creationId="{06813A2C-32BF-4DD5-8E83-B034D4C523F3}"/>
          </ac:spMkLst>
        </pc:spChg>
      </pc:sldChg>
      <pc:sldChg chg="modSp mod">
        <pc:chgData name="Matthieu De Mari" userId="dfb708c9-d8dc-439f-9a3b-c772bf4a311c" providerId="ADAL" clId="{0B0F8A0F-2627-4FA1-BFB7-42D59EF5986F}" dt="2023-09-07T08:58:40.786" v="52" actId="5793"/>
        <pc:sldMkLst>
          <pc:docMk/>
          <pc:sldMk cId="3045070308" sldId="511"/>
        </pc:sldMkLst>
        <pc:spChg chg="mod">
          <ac:chgData name="Matthieu De Mari" userId="dfb708c9-d8dc-439f-9a3b-c772bf4a311c" providerId="ADAL" clId="{0B0F8A0F-2627-4FA1-BFB7-42D59EF5986F}" dt="2023-09-07T08:58:40.786" v="52" actId="5793"/>
          <ac:spMkLst>
            <pc:docMk/>
            <pc:sldMk cId="3045070308" sldId="511"/>
            <ac:spMk id="3" creationId="{CB03F4A8-7011-40B9-8B4C-CEF77DA0DE02}"/>
          </ac:spMkLst>
        </pc:spChg>
      </pc:sldChg>
      <pc:sldChg chg="modSp mod">
        <pc:chgData name="Matthieu De Mari" userId="dfb708c9-d8dc-439f-9a3b-c772bf4a311c" providerId="ADAL" clId="{0B0F8A0F-2627-4FA1-BFB7-42D59EF5986F}" dt="2023-09-07T09:00:41.210" v="121" actId="113"/>
        <pc:sldMkLst>
          <pc:docMk/>
          <pc:sldMk cId="3013736690" sldId="512"/>
        </pc:sldMkLst>
        <pc:spChg chg="mod">
          <ac:chgData name="Matthieu De Mari" userId="dfb708c9-d8dc-439f-9a3b-c772bf4a311c" providerId="ADAL" clId="{0B0F8A0F-2627-4FA1-BFB7-42D59EF5986F}" dt="2023-09-07T09:00:41.210" v="121" actId="113"/>
          <ac:spMkLst>
            <pc:docMk/>
            <pc:sldMk cId="3013736690" sldId="512"/>
            <ac:spMk id="3" creationId="{73F49F11-DC87-4AA5-BF8A-36B745BA1EAA}"/>
          </ac:spMkLst>
        </pc:spChg>
      </pc:sldChg>
      <pc:sldChg chg="modSp mod">
        <pc:chgData name="Matthieu De Mari" userId="dfb708c9-d8dc-439f-9a3b-c772bf4a311c" providerId="ADAL" clId="{0B0F8A0F-2627-4FA1-BFB7-42D59EF5986F}" dt="2023-09-07T09:00:43.169" v="122" actId="113"/>
        <pc:sldMkLst>
          <pc:docMk/>
          <pc:sldMk cId="2761092996" sldId="513"/>
        </pc:sldMkLst>
        <pc:spChg chg="mod">
          <ac:chgData name="Matthieu De Mari" userId="dfb708c9-d8dc-439f-9a3b-c772bf4a311c" providerId="ADAL" clId="{0B0F8A0F-2627-4FA1-BFB7-42D59EF5986F}" dt="2023-09-07T09:00:43.169" v="122" actId="113"/>
          <ac:spMkLst>
            <pc:docMk/>
            <pc:sldMk cId="2761092996" sldId="513"/>
            <ac:spMk id="3" creationId="{73F49F11-DC87-4AA5-BF8A-36B745BA1EAA}"/>
          </ac:spMkLst>
        </pc:spChg>
      </pc:sldChg>
      <pc:sldChg chg="modSp mod">
        <pc:chgData name="Matthieu De Mari" userId="dfb708c9-d8dc-439f-9a3b-c772bf4a311c" providerId="ADAL" clId="{0B0F8A0F-2627-4FA1-BFB7-42D59EF5986F}" dt="2023-09-07T09:00:45.306" v="123" actId="113"/>
        <pc:sldMkLst>
          <pc:docMk/>
          <pc:sldMk cId="3154277172" sldId="514"/>
        </pc:sldMkLst>
        <pc:spChg chg="mod">
          <ac:chgData name="Matthieu De Mari" userId="dfb708c9-d8dc-439f-9a3b-c772bf4a311c" providerId="ADAL" clId="{0B0F8A0F-2627-4FA1-BFB7-42D59EF5986F}" dt="2023-09-07T09:00:45.306" v="123" actId="113"/>
          <ac:spMkLst>
            <pc:docMk/>
            <pc:sldMk cId="3154277172" sldId="514"/>
            <ac:spMk id="3" creationId="{73F49F11-DC87-4AA5-BF8A-36B745BA1EAA}"/>
          </ac:spMkLst>
        </pc:spChg>
      </pc:sldChg>
      <pc:sldChg chg="modSp mod">
        <pc:chgData name="Matthieu De Mari" userId="dfb708c9-d8dc-439f-9a3b-c772bf4a311c" providerId="ADAL" clId="{0B0F8A0F-2627-4FA1-BFB7-42D59EF5986F}" dt="2023-09-07T09:00:47.241" v="124" actId="113"/>
        <pc:sldMkLst>
          <pc:docMk/>
          <pc:sldMk cId="2791018726" sldId="520"/>
        </pc:sldMkLst>
        <pc:spChg chg="mod">
          <ac:chgData name="Matthieu De Mari" userId="dfb708c9-d8dc-439f-9a3b-c772bf4a311c" providerId="ADAL" clId="{0B0F8A0F-2627-4FA1-BFB7-42D59EF5986F}" dt="2023-09-07T09:00:47.241" v="124" actId="113"/>
          <ac:spMkLst>
            <pc:docMk/>
            <pc:sldMk cId="2791018726" sldId="520"/>
            <ac:spMk id="3" creationId="{73F49F11-DC87-4AA5-BF8A-36B745BA1EAA}"/>
          </ac:spMkLst>
        </pc:spChg>
      </pc:sldChg>
      <pc:sldChg chg="modSp mod">
        <pc:chgData name="Matthieu De Mari" userId="dfb708c9-d8dc-439f-9a3b-c772bf4a311c" providerId="ADAL" clId="{0B0F8A0F-2627-4FA1-BFB7-42D59EF5986F}" dt="2023-09-07T09:00:49.220" v="125" actId="113"/>
        <pc:sldMkLst>
          <pc:docMk/>
          <pc:sldMk cId="3358970597" sldId="521"/>
        </pc:sldMkLst>
        <pc:spChg chg="mod">
          <ac:chgData name="Matthieu De Mari" userId="dfb708c9-d8dc-439f-9a3b-c772bf4a311c" providerId="ADAL" clId="{0B0F8A0F-2627-4FA1-BFB7-42D59EF5986F}" dt="2023-09-07T09:00:49.220" v="125" actId="113"/>
          <ac:spMkLst>
            <pc:docMk/>
            <pc:sldMk cId="3358970597" sldId="521"/>
            <ac:spMk id="3" creationId="{73F49F11-DC87-4AA5-BF8A-36B745BA1EAA}"/>
          </ac:spMkLst>
        </pc:spChg>
      </pc:sldChg>
      <pc:sldChg chg="modSp mod">
        <pc:chgData name="Matthieu De Mari" userId="dfb708c9-d8dc-439f-9a3b-c772bf4a311c" providerId="ADAL" clId="{0B0F8A0F-2627-4FA1-BFB7-42D59EF5986F}" dt="2023-09-07T09:00:52.011" v="126" actId="113"/>
        <pc:sldMkLst>
          <pc:docMk/>
          <pc:sldMk cId="4076533536" sldId="522"/>
        </pc:sldMkLst>
        <pc:spChg chg="mod">
          <ac:chgData name="Matthieu De Mari" userId="dfb708c9-d8dc-439f-9a3b-c772bf4a311c" providerId="ADAL" clId="{0B0F8A0F-2627-4FA1-BFB7-42D59EF5986F}" dt="2023-09-07T09:00:52.011" v="126" actId="113"/>
          <ac:spMkLst>
            <pc:docMk/>
            <pc:sldMk cId="4076533536" sldId="522"/>
            <ac:spMk id="3" creationId="{73F49F11-DC87-4AA5-BF8A-36B745BA1EAA}"/>
          </ac:spMkLst>
        </pc:spChg>
      </pc:sldChg>
      <pc:sldChg chg="modSp mod">
        <pc:chgData name="Matthieu De Mari" userId="dfb708c9-d8dc-439f-9a3b-c772bf4a311c" providerId="ADAL" clId="{0B0F8A0F-2627-4FA1-BFB7-42D59EF5986F}" dt="2023-09-07T09:00:54.238" v="127" actId="113"/>
        <pc:sldMkLst>
          <pc:docMk/>
          <pc:sldMk cId="1833340061" sldId="523"/>
        </pc:sldMkLst>
        <pc:spChg chg="mod">
          <ac:chgData name="Matthieu De Mari" userId="dfb708c9-d8dc-439f-9a3b-c772bf4a311c" providerId="ADAL" clId="{0B0F8A0F-2627-4FA1-BFB7-42D59EF5986F}" dt="2023-09-07T09:00:54.238" v="127" actId="113"/>
          <ac:spMkLst>
            <pc:docMk/>
            <pc:sldMk cId="1833340061" sldId="523"/>
            <ac:spMk id="3" creationId="{73F49F11-DC87-4AA5-BF8A-36B745BA1EAA}"/>
          </ac:spMkLst>
        </pc:spChg>
      </pc:sldChg>
      <pc:sldChg chg="modSp mod">
        <pc:chgData name="Matthieu De Mari" userId="dfb708c9-d8dc-439f-9a3b-c772bf4a311c" providerId="ADAL" clId="{0B0F8A0F-2627-4FA1-BFB7-42D59EF5986F}" dt="2023-09-07T09:00:18.709" v="119" actId="20577"/>
        <pc:sldMkLst>
          <pc:docMk/>
          <pc:sldMk cId="2690286840" sldId="533"/>
        </pc:sldMkLst>
        <pc:spChg chg="mod">
          <ac:chgData name="Matthieu De Mari" userId="dfb708c9-d8dc-439f-9a3b-c772bf4a311c" providerId="ADAL" clId="{0B0F8A0F-2627-4FA1-BFB7-42D59EF5986F}" dt="2023-09-07T09:00:18.709" v="119" actId="20577"/>
          <ac:spMkLst>
            <pc:docMk/>
            <pc:sldMk cId="2690286840" sldId="533"/>
            <ac:spMk id="6" creationId="{9E4E553C-19D2-41F0-A906-023F15C70E6F}"/>
          </ac:spMkLst>
        </pc:spChg>
      </pc:sldChg>
      <pc:sldChg chg="modSp mod">
        <pc:chgData name="Matthieu De Mari" userId="dfb708c9-d8dc-439f-9a3b-c772bf4a311c" providerId="ADAL" clId="{0B0F8A0F-2627-4FA1-BFB7-42D59EF5986F}" dt="2023-09-07T09:01:49.653" v="150" actId="5793"/>
        <pc:sldMkLst>
          <pc:docMk/>
          <pc:sldMk cId="1510176387" sldId="558"/>
        </pc:sldMkLst>
        <pc:spChg chg="mod">
          <ac:chgData name="Matthieu De Mari" userId="dfb708c9-d8dc-439f-9a3b-c772bf4a311c" providerId="ADAL" clId="{0B0F8A0F-2627-4FA1-BFB7-42D59EF5986F}" dt="2023-09-07T09:01:49.653" v="150" actId="5793"/>
          <ac:spMkLst>
            <pc:docMk/>
            <pc:sldMk cId="1510176387" sldId="558"/>
            <ac:spMk id="3" creationId="{50DC2DAE-7E77-4331-AB64-07FACC3E2D9C}"/>
          </ac:spMkLst>
        </pc:spChg>
      </pc:sldChg>
      <pc:sldChg chg="modSp mod">
        <pc:chgData name="Matthieu De Mari" userId="dfb708c9-d8dc-439f-9a3b-c772bf4a311c" providerId="ADAL" clId="{0B0F8A0F-2627-4FA1-BFB7-42D59EF5986F}" dt="2023-09-07T08:49:11.844" v="48" actId="1440"/>
        <pc:sldMkLst>
          <pc:docMk/>
          <pc:sldMk cId="1937848456" sldId="582"/>
        </pc:sldMkLst>
        <pc:picChg chg="mod">
          <ac:chgData name="Matthieu De Mari" userId="dfb708c9-d8dc-439f-9a3b-c772bf4a311c" providerId="ADAL" clId="{0B0F8A0F-2627-4FA1-BFB7-42D59EF5986F}" dt="2023-09-07T08:49:11.844" v="48" actId="1440"/>
          <ac:picMkLst>
            <pc:docMk/>
            <pc:sldMk cId="1937848456" sldId="582"/>
            <ac:picMk id="2" creationId="{2BD59B25-A782-57EE-E621-E7227FB1C868}"/>
          </ac:picMkLst>
        </pc:picChg>
      </pc:sld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pChg chg="mod">
          <ac:chgData name="Matthieu De Mari" userId="dfb708c9-d8dc-439f-9a3b-c772bf4a311c" providerId="ADAL" clId="{360F1502-8F9A-4804-8E96-9CD3DF625E29}" dt="2023-02-26T10:59:31.589" v="1" actId="20577"/>
          <ac:spMkLst>
            <pc:docMk/>
            <pc:sldMk cId="1040156172" sldId="377"/>
            <ac:spMk id="2" creationId="{080CEB46-CC16-4D19-8C2C-AEE9471D81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09/02/2024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02.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nature.com/articles/d41586-019-03228-6" TargetMode="Externa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scikit-learn.org/stable/modules/generated/sklearn.manifold.TSNE.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lvdmaaten.github.io/publications/papers/JMLR_2008.pdf" TargetMode="External"/><Relationship Id="rId2" Type="http://schemas.openxmlformats.org/officeDocument/2006/relationships/hyperlink" Target="http://www.jmlr.org/papers/volume9/vandermaaten08a/vandermaaten08a.pdf" TargetMode="External"/><Relationship Id="rId1" Type="http://schemas.openxmlformats.org/officeDocument/2006/relationships/slideLayout" Target="../slideLayouts/slideLayout2.xml"/><Relationship Id="rId6" Type="http://schemas.openxmlformats.org/officeDocument/2006/relationships/hyperlink" Target="https://github.com/akshaychawla/Occlusion-experiments-for-image-segmentation/blob/master/Occlusion%20experiments%20for%20segmentation.ipynb" TargetMode="External"/><Relationship Id="rId5" Type="http://schemas.openxmlformats.org/officeDocument/2006/relationships/hyperlink" Target="http://proceedings.mlr.press/v70/balduzzi17b/balduzzi17b.pdf" TargetMode="External"/><Relationship Id="rId4" Type="http://schemas.openxmlformats.org/officeDocument/2006/relationships/hyperlink" Target="https://papers.nips.cc/paper/5422-on-the-number-of-linear-regions-of-deep-neural-networks.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412.6806" TargetMode="External"/><Relationship Id="rId2" Type="http://schemas.openxmlformats.org/officeDocument/2006/relationships/hyperlink" Target="https://arxiv.org/abs/1602.04938" TargetMode="External"/><Relationship Id="rId1" Type="http://schemas.openxmlformats.org/officeDocument/2006/relationships/slideLayout" Target="../slideLayouts/slideLayout2.xml"/><Relationship Id="rId4" Type="http://schemas.openxmlformats.org/officeDocument/2006/relationships/hyperlink" Target="http://openaccess.thecvf.com/content_cvpr_2015/papers/Oquab_Is_Object_Localization_2015_CVPR_paper.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710.11063" TargetMode="External"/><Relationship Id="rId2" Type="http://schemas.openxmlformats.org/officeDocument/2006/relationships/hyperlink" Target="https://arxiv.org/abs/1610.02391" TargetMode="External"/><Relationship Id="rId1" Type="http://schemas.openxmlformats.org/officeDocument/2006/relationships/slideLayout" Target="../slideLayouts/slideLayout2.xml"/><Relationship Id="rId5" Type="http://schemas.openxmlformats.org/officeDocument/2006/relationships/hyperlink" Target="https://git.tu-berlin.de/gmontavon/lrp-tutorial" TargetMode="External"/><Relationship Id="rId4" Type="http://schemas.openxmlformats.org/officeDocument/2006/relationships/hyperlink" Target="https://journals.plos.org/plosone/article?id=10.1371/journal.pone.013014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hyperlink" Target="https://link.springer.com/chapter/10.1007/978-3-030-28954-6_10"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explainxkcd.com/wiki/index.php/1838:_Machine_Learning"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s://scikit-learn.org/stable/modules/generated/sklearn.manifold.TSNE.html" TargetMode="External"/><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explainxkcd.com/wiki/index.php/303:_Compiling"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a:br>
            <a:r>
              <a:rPr lang="en-US"/>
              <a:t>W12-S3 </a:t>
            </a:r>
            <a:r>
              <a:rPr lang="en-US" dirty="0" err="1"/>
              <a:t>Explainability</a:t>
            </a:r>
            <a:r>
              <a:rPr lang="en-US" dirty="0"/>
              <a:t> in 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F3F8-7AA0-4095-B5BE-11BAEA44C668}"/>
              </a:ext>
            </a:extLst>
          </p:cNvPr>
          <p:cNvSpPr>
            <a:spLocks noGrp="1"/>
          </p:cNvSpPr>
          <p:nvPr>
            <p:ph type="title"/>
          </p:nvPr>
        </p:nvSpPr>
        <p:spPr/>
        <p:txBody>
          <a:bodyPr/>
          <a:lstStyle/>
          <a:p>
            <a:r>
              <a:rPr lang="en-US" dirty="0"/>
              <a:t>Reason #3</a:t>
            </a:r>
            <a:endParaRPr lang="en-GB" dirty="0"/>
          </a:p>
        </p:txBody>
      </p:sp>
      <p:sp>
        <p:nvSpPr>
          <p:cNvPr id="3" name="Content Placeholder 2">
            <a:extLst>
              <a:ext uri="{FF2B5EF4-FFF2-40B4-BE49-F238E27FC236}">
                <a16:creationId xmlns:a16="http://schemas.microsoft.com/office/drawing/2014/main" id="{7E37F10D-351C-4C18-8329-C29200B02A25}"/>
              </a:ext>
            </a:extLst>
          </p:cNvPr>
          <p:cNvSpPr>
            <a:spLocks noGrp="1"/>
          </p:cNvSpPr>
          <p:nvPr>
            <p:ph idx="1"/>
          </p:nvPr>
        </p:nvSpPr>
        <p:spPr/>
        <p:txBody>
          <a:bodyPr>
            <a:normAutofit/>
          </a:bodyPr>
          <a:lstStyle/>
          <a:p>
            <a:pPr marL="0" indent="0">
              <a:buNone/>
            </a:pPr>
            <a:r>
              <a:rPr lang="en-US" b="1" dirty="0"/>
              <a:t>Reason #3: </a:t>
            </a:r>
            <a:r>
              <a:rPr lang="en-US" dirty="0"/>
              <a:t>Confirming what a Neural Network has learnt and what it seems to implement to reach a decision.</a:t>
            </a:r>
          </a:p>
          <a:p>
            <a:r>
              <a:rPr lang="en-US" dirty="0"/>
              <a:t>What features is the neural network learning to reach a decision?</a:t>
            </a:r>
          </a:p>
          <a:p>
            <a:r>
              <a:rPr lang="en-US" dirty="0"/>
              <a:t>What similarities is the neural network looking for in the dataset?</a:t>
            </a:r>
          </a:p>
          <a:p>
            <a:r>
              <a:rPr lang="en-US" dirty="0"/>
              <a:t>What are the neurons doing anyway?</a:t>
            </a:r>
          </a:p>
          <a:p>
            <a:endParaRPr lang="en-GB" dirty="0"/>
          </a:p>
        </p:txBody>
      </p:sp>
      <p:pic>
        <p:nvPicPr>
          <p:cNvPr id="6" name="Picture 5">
            <a:extLst>
              <a:ext uri="{FF2B5EF4-FFF2-40B4-BE49-F238E27FC236}">
                <a16:creationId xmlns:a16="http://schemas.microsoft.com/office/drawing/2014/main" id="{E8910381-67B1-4DC8-BA1A-16686A674A42}"/>
              </a:ext>
            </a:extLst>
          </p:cNvPr>
          <p:cNvPicPr>
            <a:picLocks noChangeAspect="1"/>
          </p:cNvPicPr>
          <p:nvPr/>
        </p:nvPicPr>
        <p:blipFill rotWithShape="1">
          <a:blip r:embed="rId2"/>
          <a:srcRect l="4745" t="45986" r="27755" b="17279"/>
          <a:stretch/>
        </p:blipFill>
        <p:spPr>
          <a:xfrm>
            <a:off x="1981200" y="4338734"/>
            <a:ext cx="8229600" cy="2519266"/>
          </a:xfrm>
          <a:prstGeom prst="rect">
            <a:avLst/>
          </a:prstGeom>
        </p:spPr>
      </p:pic>
    </p:spTree>
    <p:extLst>
      <p:ext uri="{BB962C8B-B14F-4D97-AF65-F5344CB8AC3E}">
        <p14:creationId xmlns:p14="http://schemas.microsoft.com/office/powerpoint/2010/main" val="425600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GB" dirty="0">
                    <a:latin typeface="NimbusRomNo9L-Regu"/>
                  </a:rPr>
                  <a:t>Given a neuron</a:t>
                </a:r>
              </a:p>
              <a:p>
                <a:pPr marL="0" indent="0">
                  <a:buNone/>
                </a:pPr>
                <a14:m>
                  <m:oMathPara xmlns:m="http://schemas.openxmlformats.org/officeDocument/2006/math">
                    <m:oMathParaPr>
                      <m:jc m:val="centerGroup"/>
                    </m:oMathParaPr>
                    <m:oMath xmlns:m="http://schemas.openxmlformats.org/officeDocument/2006/math">
                      <m:r>
                        <a:rPr lang="en-GB" i="1" dirty="0">
                          <a:latin typeface="Cambria Math" panose="02040503050406030204" pitchFamily="18" charset="0"/>
                        </a:rPr>
                        <m:t>𝑦</m:t>
                      </m:r>
                      <m:r>
                        <a:rPr lang="en-GB" i="1" dirty="0">
                          <a:latin typeface="Cambria Math" panose="02040503050406030204" pitchFamily="18" charset="0"/>
                        </a:rPr>
                        <m:t> = </m:t>
                      </m:r>
                      <m:r>
                        <a:rPr lang="en-GB" i="1" dirty="0">
                          <a:latin typeface="Cambria Math" panose="02040503050406030204" pitchFamily="18" charset="0"/>
                        </a:rPr>
                        <m:t>𝑔</m:t>
                      </m:r>
                      <m:d>
                        <m:dPr>
                          <m:ctrlPr>
                            <a:rPr lang="en-GB" i="1" dirty="0">
                              <a:latin typeface="Cambria Math" panose="02040503050406030204" pitchFamily="18" charset="0"/>
                            </a:rPr>
                          </m:ctrlPr>
                        </m:dPr>
                        <m:e>
                          <m:r>
                            <a:rPr lang="en-GB" i="1" dirty="0">
                              <a:latin typeface="Cambria Math" panose="02040503050406030204" pitchFamily="18" charset="0"/>
                            </a:rPr>
                            <m:t> </m:t>
                          </m:r>
                          <m:nary>
                            <m:naryPr>
                              <m:chr m:val="∑"/>
                              <m:supHide m:val="on"/>
                              <m:ctrlPr>
                                <a:rPr lang="en-US" i="1" dirty="0">
                                  <a:latin typeface="Cambria Math" panose="02040503050406030204" pitchFamily="18" charset="0"/>
                                </a:rPr>
                              </m:ctrlPr>
                            </m:naryPr>
                            <m:sub>
                              <m:r>
                                <a:rPr lang="en-US" i="1" dirty="0">
                                  <a:latin typeface="Cambria Math" panose="02040503050406030204" pitchFamily="18" charset="0"/>
                                </a:rPr>
                                <m:t>𝑑</m:t>
                              </m:r>
                            </m:sub>
                            <m:sup/>
                            <m:e>
                              <m:sSub>
                                <m:sSubPr>
                                  <m:ctrlPr>
                                    <a:rPr lang="en-GB" i="1" dirty="0">
                                      <a:latin typeface="Cambria Math" panose="02040503050406030204" pitchFamily="18" charset="0"/>
                                    </a:rPr>
                                  </m:ctrlPr>
                                </m:sSubPr>
                                <m:e>
                                  <m:r>
                                    <a:rPr lang="en-GB" i="1" dirty="0">
                                      <a:latin typeface="Cambria Math" panose="02040503050406030204" pitchFamily="18" charset="0"/>
                                    </a:rPr>
                                    <m:t>𝑤</m:t>
                                  </m:r>
                                </m:e>
                                <m:sub>
                                  <m:r>
                                    <a:rPr lang="en-GB" i="1" dirty="0">
                                      <a:latin typeface="Cambria Math" panose="02040503050406030204" pitchFamily="18" charset="0"/>
                                    </a:rPr>
                                    <m:t>𝑑</m:t>
                                  </m:r>
                                </m:sub>
                              </m:sSub>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𝑑</m:t>
                                  </m:r>
                                </m:sub>
                              </m:sSub>
                            </m:e>
                          </m:nary>
                        </m:e>
                      </m:d>
                    </m:oMath>
                  </m:oMathPara>
                </a14:m>
                <a:endParaRPr lang="en-US" dirty="0">
                  <a:latin typeface="NimbusRomNo9L-Regu"/>
                </a:endParaRPr>
              </a:p>
              <a:p>
                <a:pPr marL="0" indent="0">
                  <a:buNone/>
                </a:pPr>
                <a:r>
                  <a:rPr lang="en-GB" dirty="0">
                    <a:latin typeface="NimbusRomNo9L-Regu"/>
                  </a:rPr>
                  <a:t>LRP distributes a quantity, relevance, </a:t>
                </a:r>
                <a:r>
                  <a:rPr lang="en-US" dirty="0">
                    <a:latin typeface="NimbusRomNo9L-Regu"/>
                  </a:rPr>
                  <a:t>top-down = from a neuron output </a:t>
                </a:r>
                <a14:m>
                  <m:oMath xmlns:m="http://schemas.openxmlformats.org/officeDocument/2006/math">
                    <m:r>
                      <a:rPr lang="en-US" i="1" dirty="0">
                        <a:latin typeface="Cambria Math" panose="02040503050406030204" pitchFamily="18" charset="0"/>
                      </a:rPr>
                      <m:t>𝑦</m:t>
                    </m:r>
                  </m:oMath>
                </a14:m>
                <a:r>
                  <a:rPr lang="en-US" dirty="0">
                    <a:latin typeface="NimbusRomNo9L-Regu"/>
                  </a:rPr>
                  <a:t>, onto the inputs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𝑑</m:t>
                        </m:r>
                      </m:sub>
                    </m:sSub>
                  </m:oMath>
                </a14:m>
                <a:r>
                  <a:rPr lang="en-US" dirty="0">
                    <a:latin typeface="NimbusRomNo9L-ReguItal"/>
                  </a:rPr>
                  <a:t> </a:t>
                </a:r>
                <a:r>
                  <a:rPr lang="en-US" dirty="0">
                    <a:latin typeface="NimbusRomNo9L-Regu"/>
                  </a:rPr>
                  <a:t>of that neuron.</a:t>
                </a:r>
              </a:p>
              <a:p>
                <a:r>
                  <a:rPr lang="en-US" dirty="0">
                    <a:latin typeface="NimbusRomNo9L-Regu"/>
                  </a:rPr>
                  <a:t>It then repeats the operation on each neuron of each layer.</a:t>
                </a:r>
              </a:p>
              <a:p>
                <a:r>
                  <a:rPr lang="en-US" dirty="0">
                    <a:latin typeface="NimbusRomNo9L-Regu"/>
                  </a:rPr>
                  <a:t>LRP is somewhat related to the Taylor decomposition of the propagation rule for every single neuron.</a:t>
                </a:r>
              </a:p>
              <a:p>
                <a:r>
                  <a:rPr lang="en-US" dirty="0">
                    <a:latin typeface="NimbusRomNo9L-Regu"/>
                  </a:rPr>
                  <a:t>LRP results in different rules which can be applied to different types of neural network layers.</a:t>
                </a:r>
              </a:p>
              <a:p>
                <a:pPr marL="0" indent="0">
                  <a:buNone/>
                </a:pPr>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GB">
                    <a:noFill/>
                  </a:rPr>
                  <a:t> </a:t>
                </a:r>
              </a:p>
            </p:txBody>
          </p:sp>
        </mc:Fallback>
      </mc:AlternateContent>
    </p:spTree>
    <p:extLst>
      <p:ext uri="{BB962C8B-B14F-4D97-AF65-F5344CB8AC3E}">
        <p14:creationId xmlns:p14="http://schemas.microsoft.com/office/powerpoint/2010/main" val="33362119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32F67F0-9E47-48C4-ADF2-5C3022A2FAB9}"/>
                  </a:ext>
                </a:extLst>
              </p:cNvPr>
              <p:cNvSpPr>
                <a:spLocks noGrp="1"/>
              </p:cNvSpPr>
              <p:nvPr>
                <p:ph idx="1"/>
              </p:nvPr>
            </p:nvSpPr>
            <p:spPr>
              <a:xfrm>
                <a:off x="838200" y="1825624"/>
                <a:ext cx="10515600" cy="5032375"/>
              </a:xfrm>
            </p:spPr>
            <p:txBody>
              <a:bodyPr/>
              <a:lstStyle/>
              <a:p>
                <a:r>
                  <a:rPr lang="en-US" dirty="0"/>
                  <a:t>For instance, in the case of a FC layer, use the </a:t>
                </a:r>
                <a14:m>
                  <m:oMath xmlns:m="http://schemas.openxmlformats.org/officeDocument/2006/math">
                    <m:r>
                      <a:rPr lang="en-US" b="0" i="1" smtClean="0">
                        <a:latin typeface="Cambria Math" panose="02040503050406030204" pitchFamily="18" charset="0"/>
                      </a:rPr>
                      <m:t>𝜖</m:t>
                    </m:r>
                  </m:oMath>
                </a14:m>
                <a:r>
                  <a:rPr lang="en-GB" dirty="0"/>
                  <a:t>-rule to propagate the relevance coefficients R.</a:t>
                </a:r>
              </a:p>
              <a:p>
                <a:endParaRPr lang="en-GB" dirty="0"/>
              </a:p>
              <a:p>
                <a:endParaRPr lang="en-GB" dirty="0"/>
              </a:p>
              <a:p>
                <a:r>
                  <a:rPr lang="en-GB" dirty="0"/>
                  <a:t>For Convolution layers, use the </a:t>
                </a:r>
                <a14:m>
                  <m:oMath xmlns:m="http://schemas.openxmlformats.org/officeDocument/2006/math">
                    <m:r>
                      <a:rPr lang="en-GB" i="1" dirty="0" smtClean="0">
                        <a:latin typeface="Cambria Math" panose="02040503050406030204" pitchFamily="18" charset="0"/>
                      </a:rPr>
                      <m:t>𝛽</m:t>
                    </m:r>
                  </m:oMath>
                </a14:m>
                <a:r>
                  <a:rPr lang="en-GB" dirty="0"/>
                  <a:t>-rule.</a:t>
                </a:r>
              </a:p>
              <a:p>
                <a:endParaRPr lang="en-GB" dirty="0"/>
              </a:p>
              <a:p>
                <a:endParaRPr lang="en-GB" dirty="0"/>
              </a:p>
              <a:p>
                <a:endParaRPr lang="en-GB" dirty="0"/>
              </a:p>
              <a:p>
                <a:r>
                  <a:rPr lang="en-GB" dirty="0"/>
                  <a:t>Can even get the best of both worlds by combining both the </a:t>
                </a:r>
                <a14:m>
                  <m:oMath xmlns:m="http://schemas.openxmlformats.org/officeDocument/2006/math">
                    <m:r>
                      <a:rPr lang="en-US" i="1">
                        <a:latin typeface="Cambria Math" panose="02040503050406030204" pitchFamily="18" charset="0"/>
                      </a:rPr>
                      <m:t>𝜖</m:t>
                    </m:r>
                  </m:oMath>
                </a14:m>
                <a:r>
                  <a:rPr lang="en-GB" dirty="0"/>
                  <a:t>-rule and the  </a:t>
                </a:r>
                <a14:m>
                  <m:oMath xmlns:m="http://schemas.openxmlformats.org/officeDocument/2006/math">
                    <m:r>
                      <a:rPr lang="en-GB" i="1" dirty="0">
                        <a:latin typeface="Cambria Math" panose="02040503050406030204" pitchFamily="18" charset="0"/>
                      </a:rPr>
                      <m:t>𝛽</m:t>
                    </m:r>
                  </m:oMath>
                </a14:m>
                <a:r>
                  <a:rPr lang="en-GB" dirty="0"/>
                  <a:t>-rule to get the </a:t>
                </a:r>
                <a14:m>
                  <m:oMath xmlns:m="http://schemas.openxmlformats.org/officeDocument/2006/math">
                    <m:r>
                      <a:rPr lang="en-US" b="0" i="1" smtClean="0">
                        <a:latin typeface="Cambria Math" panose="02040503050406030204" pitchFamily="18" charset="0"/>
                      </a:rPr>
                      <m:t>𝛾</m:t>
                    </m:r>
                  </m:oMath>
                </a14:m>
                <a:r>
                  <a:rPr lang="en-GB" dirty="0"/>
                  <a:t>-rule.</a:t>
                </a:r>
              </a:p>
              <a:p>
                <a:pPr marL="0" indent="0">
                  <a:buNone/>
                </a:pPr>
                <a:endParaRPr lang="en-GB" dirty="0"/>
              </a:p>
              <a:p>
                <a:pPr marL="0" indent="0">
                  <a:buNone/>
                </a:pPr>
                <a:endParaRPr lang="en-GB" dirty="0"/>
              </a:p>
            </p:txBody>
          </p:sp>
        </mc:Choice>
        <mc:Fallback xmlns="">
          <p:sp>
            <p:nvSpPr>
              <p:cNvPr id="6" name="Content Placeholder 5">
                <a:extLst>
                  <a:ext uri="{FF2B5EF4-FFF2-40B4-BE49-F238E27FC236}">
                    <a16:creationId xmlns:a16="http://schemas.microsoft.com/office/drawing/2014/main" id="{432F67F0-9E47-48C4-ADF2-5C3022A2F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464"/>
                </a:stretch>
              </a:blipFill>
            </p:spPr>
            <p:txBody>
              <a:bodyPr/>
              <a:lstStyle/>
              <a:p>
                <a:r>
                  <a:rPr lang="en-GB">
                    <a:noFill/>
                  </a:rPr>
                  <a:t> </a:t>
                </a:r>
              </a:p>
            </p:txBody>
          </p:sp>
        </mc:Fallback>
      </mc:AlternateContent>
      <p:pic>
        <p:nvPicPr>
          <p:cNvPr id="8" name="Graphic 7">
            <a:extLst>
              <a:ext uri="{FF2B5EF4-FFF2-40B4-BE49-F238E27FC236}">
                <a16:creationId xmlns:a16="http://schemas.microsoft.com/office/drawing/2014/main" id="{40E10B0B-5A22-493B-8A8F-128B5A3C8B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9177" y="2719970"/>
            <a:ext cx="4186395" cy="862985"/>
          </a:xfrm>
          <a:prstGeom prst="rect">
            <a:avLst/>
          </a:prstGeom>
        </p:spPr>
      </p:pic>
      <p:pic>
        <p:nvPicPr>
          <p:cNvPr id="10" name="Graphic 9">
            <a:extLst>
              <a:ext uri="{FF2B5EF4-FFF2-40B4-BE49-F238E27FC236}">
                <a16:creationId xmlns:a16="http://schemas.microsoft.com/office/drawing/2014/main" id="{E9A664F1-68CD-42F5-A5E1-2C3B39071E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9176" y="4384659"/>
            <a:ext cx="5579791" cy="1055088"/>
          </a:xfrm>
          <a:prstGeom prst="rect">
            <a:avLst/>
          </a:prstGeom>
        </p:spPr>
      </p:pic>
    </p:spTree>
    <p:extLst>
      <p:ext uri="{BB962C8B-B14F-4D97-AF65-F5344CB8AC3E}">
        <p14:creationId xmlns:p14="http://schemas.microsoft.com/office/powerpoint/2010/main" val="7573179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r>
              <a:rPr lang="en-US" b="1" dirty="0"/>
              <a:t>Mathematical meaning behind these formulas? Unclear</a:t>
            </a:r>
            <a:r>
              <a:rPr lang="en-US" b="1"/>
              <a:t>, but definitely </a:t>
            </a:r>
            <a:r>
              <a:rPr lang="en-US" b="1" dirty="0"/>
              <a:t>empirical approximations, heuristics.</a:t>
            </a:r>
          </a:p>
          <a:p>
            <a:r>
              <a:rPr lang="en-US" b="1" dirty="0"/>
              <a:t>Important message: </a:t>
            </a:r>
            <a:r>
              <a:rPr lang="en-US" dirty="0"/>
              <a:t>People are trying some formulas to backpropagate the relevance score from the final layers to the first one/inputs with the highest fidelity as possible.</a:t>
            </a:r>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9991355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message #2: </a:t>
            </a:r>
            <a:r>
              <a:rPr lang="en-US" dirty="0"/>
              <a:t>Formulas do not really have a mathematical foundation, but we understand that, intuitively, it should rely on both</a:t>
            </a:r>
          </a:p>
          <a:p>
            <a:r>
              <a:rPr lang="en-US" dirty="0"/>
              <a:t>the gradients (account for sensitivity of inputs to decision),</a:t>
            </a:r>
          </a:p>
          <a:p>
            <a:r>
              <a:rPr lang="en-US" dirty="0"/>
              <a:t>and the weights (account for contribution of inputs to decision).</a:t>
            </a:r>
          </a:p>
          <a:p>
            <a:endParaRPr lang="en-US" dirty="0"/>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13206209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7" name="Picture 6">
            <a:extLst>
              <a:ext uri="{FF2B5EF4-FFF2-40B4-BE49-F238E27FC236}">
                <a16:creationId xmlns:a16="http://schemas.microsoft.com/office/drawing/2014/main" id="{E3799F36-C037-4599-B09D-885438B5F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74" y="1728012"/>
            <a:ext cx="4936930" cy="4936930"/>
          </a:xfrm>
          <a:prstGeom prst="rect">
            <a:avLst/>
          </a:prstGeom>
        </p:spPr>
      </p:pic>
      <p:pic>
        <p:nvPicPr>
          <p:cNvPr id="9" name="Picture 8">
            <a:extLst>
              <a:ext uri="{FF2B5EF4-FFF2-40B4-BE49-F238E27FC236}">
                <a16:creationId xmlns:a16="http://schemas.microsoft.com/office/drawing/2014/main" id="{ABB30E9C-55CC-4CB8-9728-8161C6A9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989" y="1482345"/>
            <a:ext cx="6015135" cy="5783786"/>
          </a:xfrm>
          <a:prstGeom prst="rect">
            <a:avLst/>
          </a:prstGeom>
        </p:spPr>
      </p:pic>
    </p:spTree>
    <p:extLst>
      <p:ext uri="{BB962C8B-B14F-4D97-AF65-F5344CB8AC3E}">
        <p14:creationId xmlns:p14="http://schemas.microsoft.com/office/powerpoint/2010/main" val="3908765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4" name="Picture 3">
            <a:extLst>
              <a:ext uri="{FF2B5EF4-FFF2-40B4-BE49-F238E27FC236}">
                <a16:creationId xmlns:a16="http://schemas.microsoft.com/office/drawing/2014/main" id="{3AEFA13B-F88A-4946-B7A9-56709D552C28}"/>
              </a:ext>
            </a:extLst>
          </p:cNvPr>
          <p:cNvPicPr>
            <a:picLocks noChangeAspect="1"/>
          </p:cNvPicPr>
          <p:nvPr/>
        </p:nvPicPr>
        <p:blipFill rotWithShape="1">
          <a:blip r:embed="rId2"/>
          <a:srcRect l="26250" t="15375" r="30434" b="8571"/>
          <a:stretch/>
        </p:blipFill>
        <p:spPr>
          <a:xfrm>
            <a:off x="3303036" y="1539550"/>
            <a:ext cx="5281127" cy="5215813"/>
          </a:xfrm>
          <a:prstGeom prst="rect">
            <a:avLst/>
          </a:prstGeom>
        </p:spPr>
      </p:pic>
      <p:sp>
        <p:nvSpPr>
          <p:cNvPr id="5" name="TextBox 4">
            <a:extLst>
              <a:ext uri="{FF2B5EF4-FFF2-40B4-BE49-F238E27FC236}">
                <a16:creationId xmlns:a16="http://schemas.microsoft.com/office/drawing/2014/main" id="{2CFF9459-4961-4A71-AC53-29097EBA90C1}"/>
              </a:ext>
            </a:extLst>
          </p:cNvPr>
          <p:cNvSpPr txBox="1"/>
          <p:nvPr/>
        </p:nvSpPr>
        <p:spPr>
          <a:xfrm>
            <a:off x="1073020" y="5234473"/>
            <a:ext cx="1903445" cy="523220"/>
          </a:xfrm>
          <a:prstGeom prst="rect">
            <a:avLst/>
          </a:prstGeom>
          <a:noFill/>
        </p:spPr>
        <p:txBody>
          <a:bodyPr wrap="square" rtlCol="0">
            <a:spAutoFit/>
          </a:bodyPr>
          <a:lstStyle/>
          <a:p>
            <a:r>
              <a:rPr lang="en-US" sz="2800" dirty="0"/>
              <a:t>Gradients</a:t>
            </a:r>
            <a:endParaRPr lang="en-GB" sz="2800" dirty="0"/>
          </a:p>
        </p:txBody>
      </p:sp>
      <p:sp>
        <p:nvSpPr>
          <p:cNvPr id="8" name="TextBox 7">
            <a:extLst>
              <a:ext uri="{FF2B5EF4-FFF2-40B4-BE49-F238E27FC236}">
                <a16:creationId xmlns:a16="http://schemas.microsoft.com/office/drawing/2014/main" id="{FE4DECCC-B575-4042-9280-BE5F68B9C51A}"/>
              </a:ext>
            </a:extLst>
          </p:cNvPr>
          <p:cNvSpPr txBox="1"/>
          <p:nvPr/>
        </p:nvSpPr>
        <p:spPr>
          <a:xfrm>
            <a:off x="9145554" y="5234473"/>
            <a:ext cx="1903445" cy="523220"/>
          </a:xfrm>
          <a:prstGeom prst="rect">
            <a:avLst/>
          </a:prstGeom>
          <a:noFill/>
        </p:spPr>
        <p:txBody>
          <a:bodyPr wrap="square" rtlCol="0">
            <a:spAutoFit/>
          </a:bodyPr>
          <a:lstStyle/>
          <a:p>
            <a:r>
              <a:rPr lang="en-US" sz="2800" dirty="0"/>
              <a:t>LRP</a:t>
            </a:r>
            <a:endParaRPr lang="en-GB" sz="2800" dirty="0"/>
          </a:p>
        </p:txBody>
      </p:sp>
    </p:spTree>
    <p:extLst>
      <p:ext uri="{BB962C8B-B14F-4D97-AF65-F5344CB8AC3E}">
        <p14:creationId xmlns:p14="http://schemas.microsoft.com/office/powerpoint/2010/main" val="37910266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gradient </a:t>
                </a:r>
                <a:r>
                  <a:rPr lang="en-US" dirty="0">
                    <a:solidFill>
                      <a:srgbClr val="C00000"/>
                    </a:solidFill>
                  </a:rPr>
                  <a:t>x input </a:t>
                </a:r>
                <a:r>
                  <a:rPr lang="en-US" dirty="0"/>
                  <a:t>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b="1" dirty="0"/>
                  <a:t>Motivation as heuristic: </a:t>
                </a:r>
                <a:r>
                  <a:rPr lang="en-US" dirty="0"/>
                  <a:t>close to Taylor distribution as explanation for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close to the point </a:t>
                </a:r>
                <a14:m>
                  <m:oMath xmlns:m="http://schemas.openxmlformats.org/officeDocument/2006/math">
                    <m:r>
                      <a:rPr lang="en-US" i="1" dirty="0" smtClean="0">
                        <a:latin typeface="Cambria Math" panose="02040503050406030204" pitchFamily="18" charset="0"/>
                      </a:rPr>
                      <m:t>𝑥</m:t>
                    </m:r>
                  </m:oMath>
                </a14:m>
                <a:r>
                  <a:rPr lang="en-US" dirty="0"/>
                  <a:t> to be explained, if</a:t>
                </a:r>
                <a14:m>
                  <m:oMath xmlns:m="http://schemas.openxmlformats.org/officeDocument/2006/math">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oMath>
                </a14:m>
                <a:r>
                  <a:rPr lang="en-US" dirty="0"/>
                  <a:t>is chosen orthogonal to the gradient (</a:t>
                </a:r>
                <a14:m>
                  <m:oMath xmlns:m="http://schemas.openxmlformats.org/officeDocument/2006/math">
                    <m:r>
                      <m:rPr>
                        <m:sty m:val="p"/>
                      </m:rP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r>
                  <a:rPr lang="en-US" dirty="0"/>
                  <a:t>).</a:t>
                </a:r>
              </a:p>
              <a:p>
                <a:r>
                  <a:rPr lang="en-US" dirty="0"/>
                  <a:t>This is an explanation relative to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which has for classification the same certainty and is close to the point of interest </a:t>
                </a:r>
                <a14:m>
                  <m:oMath xmlns:m="http://schemas.openxmlformats.org/officeDocument/2006/math">
                    <m:r>
                      <a:rPr lang="en-US" i="1" dirty="0" smtClean="0">
                        <a:latin typeface="Cambria Math" panose="02040503050406030204" pitchFamily="18" charset="0"/>
                      </a:rPr>
                      <m:t>𝑥</m:t>
                    </m:r>
                  </m:oMath>
                </a14:m>
                <a:r>
                  <a:rPr lang="en-US" dirty="0"/>
                  <a:t>.</a:t>
                </a:r>
                <a:endParaRPr lang="en-GB" dirty="0"/>
              </a:p>
            </p:txBody>
          </p:sp>
        </mc:Choice>
        <mc:Fallback xmlns="">
          <p:sp>
            <p:nvSpPr>
              <p:cNvPr id="4" name="Content Placeholder 3">
                <a:extLst>
                  <a:ext uri="{FF2B5EF4-FFF2-40B4-BE49-F238E27FC236}">
                    <a16:creationId xmlns:a16="http://schemas.microsoft.com/office/drawing/2014/main" id="{B31B2571-6339-46E1-BB57-60DDE1FE355A}"/>
                  </a:ext>
                </a:extLst>
              </p:cNvPr>
              <p:cNvSpPr>
                <a:spLocks noGrp="1" noRot="1" noChangeAspect="1" noMove="1" noResize="1" noEditPoints="1" noAdjustHandles="1" noChangeArrowheads="1" noChangeShapeType="1" noTextEdit="1"/>
              </p:cNvSpPr>
              <p:nvPr>
                <p:ph sz="half" idx="2"/>
              </p:nvPr>
            </p:nvSpPr>
            <p:spPr>
              <a:xfrm>
                <a:off x="6172199" y="1825624"/>
                <a:ext cx="5854959" cy="5032375"/>
              </a:xfrm>
              <a:blipFill>
                <a:blip r:embed="rId3"/>
                <a:stretch>
                  <a:fillRect l="-1769" t="-1937" r="-728"/>
                </a:stretch>
              </a:blipFill>
            </p:spPr>
            <p:txBody>
              <a:bodyPr/>
              <a:lstStyle/>
              <a:p>
                <a:r>
                  <a:rPr lang="en-GB">
                    <a:noFill/>
                  </a:rPr>
                  <a:t> </a:t>
                </a:r>
              </a:p>
            </p:txBody>
          </p:sp>
        </mc:Fallback>
      </mc:AlternateContent>
    </p:spTree>
    <p:extLst>
      <p:ext uri="{BB962C8B-B14F-4D97-AF65-F5344CB8AC3E}">
        <p14:creationId xmlns:p14="http://schemas.microsoft.com/office/powerpoint/2010/main" val="3997774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F743-7C96-4B30-9064-646D1D07A1DE}"/>
              </a:ext>
            </a:extLst>
          </p:cNvPr>
          <p:cNvSpPr>
            <a:spLocks noGrp="1"/>
          </p:cNvSpPr>
          <p:nvPr>
            <p:ph type="title"/>
          </p:nvPr>
        </p:nvSpPr>
        <p:spPr/>
        <p:txBody>
          <a:bodyPr/>
          <a:lstStyle/>
          <a:p>
            <a:r>
              <a:rPr lang="en-US" dirty="0"/>
              <a:t>A quick word on convolutions</a:t>
            </a:r>
            <a:endParaRPr lang="en-GB" dirty="0"/>
          </a:p>
        </p:txBody>
      </p:sp>
      <p:sp>
        <p:nvSpPr>
          <p:cNvPr id="3" name="Content Placeholder 2">
            <a:extLst>
              <a:ext uri="{FF2B5EF4-FFF2-40B4-BE49-F238E27FC236}">
                <a16:creationId xmlns:a16="http://schemas.microsoft.com/office/drawing/2014/main" id="{C7343B63-2255-485D-9AD7-7C6D1024388D}"/>
              </a:ext>
            </a:extLst>
          </p:cNvPr>
          <p:cNvSpPr>
            <a:spLocks noGrp="1"/>
          </p:cNvSpPr>
          <p:nvPr>
            <p:ph idx="1"/>
          </p:nvPr>
        </p:nvSpPr>
        <p:spPr>
          <a:xfrm>
            <a:off x="838200" y="1825624"/>
            <a:ext cx="10515600" cy="5032375"/>
          </a:xfrm>
        </p:spPr>
        <p:txBody>
          <a:bodyPr/>
          <a:lstStyle/>
          <a:p>
            <a:r>
              <a:rPr lang="en-US" dirty="0"/>
              <a:t>So far, all the algorithms (except for LIME) suggest to play with fully connected layers only, as they are easily interpretable. But not what we use for image processing…</a:t>
            </a:r>
          </a:p>
          <a:p>
            <a:endParaRPr lang="en-US" dirty="0"/>
          </a:p>
          <a:p>
            <a:r>
              <a:rPr lang="en-US" dirty="0" err="1"/>
              <a:t>ConvNets</a:t>
            </a:r>
            <a:r>
              <a:rPr lang="en-US" dirty="0"/>
              <a:t> have become very efficient lately by outperforming the human eye in visual tasks of different levels of complexity… </a:t>
            </a:r>
          </a:p>
          <a:p>
            <a:r>
              <a:rPr lang="en-US" b="1" dirty="0"/>
              <a:t>But are we able to explain why these networks work so well</a:t>
            </a:r>
            <a:r>
              <a:rPr lang="en-US" dirty="0"/>
              <a:t>?</a:t>
            </a:r>
          </a:p>
          <a:p>
            <a:endParaRPr lang="en-US" dirty="0"/>
          </a:p>
          <a:p>
            <a:r>
              <a:rPr lang="en-US" dirty="0"/>
              <a:t>A few attempts in literature exist: CAMs, Grad-CAMs and its variations, LRP, etc.</a:t>
            </a:r>
            <a:endParaRPr lang="en-GB" dirty="0"/>
          </a:p>
        </p:txBody>
      </p:sp>
    </p:spTree>
    <p:extLst>
      <p:ext uri="{BB962C8B-B14F-4D97-AF65-F5344CB8AC3E}">
        <p14:creationId xmlns:p14="http://schemas.microsoft.com/office/powerpoint/2010/main" val="25828242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Class Activation Map (CAM) is a technique that allows highlighting discriminative regions used by a CNN to identify a class in the image.</a:t>
            </a:r>
          </a:p>
          <a:p>
            <a:r>
              <a:rPr lang="en-US" dirty="0"/>
              <a:t>To be able to build a CAM, CNNs must have a global average pooling layer after the final convolutional layer and then a linear (dense) classification layer. </a:t>
            </a:r>
          </a:p>
          <a:p>
            <a:endParaRPr lang="en-GB" dirty="0"/>
          </a:p>
        </p:txBody>
      </p:sp>
      <p:sp>
        <p:nvSpPr>
          <p:cNvPr id="4" name="Content Placeholder 3">
            <a:extLst>
              <a:ext uri="{FF2B5EF4-FFF2-40B4-BE49-F238E27FC236}">
                <a16:creationId xmlns:a16="http://schemas.microsoft.com/office/drawing/2014/main" id="{BEFF0598-D671-464B-B7F5-FDCD4546C20B}"/>
              </a:ext>
            </a:extLst>
          </p:cNvPr>
          <p:cNvSpPr>
            <a:spLocks noGrp="1"/>
          </p:cNvSpPr>
          <p:nvPr>
            <p:ph sz="half" idx="2"/>
          </p:nvPr>
        </p:nvSpPr>
        <p:spPr/>
        <p:txBody>
          <a:bodyPr>
            <a:normAutofit/>
          </a:bodyPr>
          <a:lstStyle/>
          <a:p>
            <a:r>
              <a:rPr lang="en-US" dirty="0"/>
              <a:t>This means that this method cannot, unfortunately, be directly applied to all CNN architectures. </a:t>
            </a:r>
          </a:p>
          <a:p>
            <a:r>
              <a:rPr lang="en-US" dirty="0"/>
              <a:t>When used on a non-compatible CNN architecture, the trick to make it work is to plug an existing pre-trained network into a global average pooling layer.</a:t>
            </a:r>
          </a:p>
          <a:p>
            <a:endParaRPr lang="en-GB" dirty="0"/>
          </a:p>
        </p:txBody>
      </p:sp>
    </p:spTree>
    <p:extLst>
      <p:ext uri="{BB962C8B-B14F-4D97-AF65-F5344CB8AC3E}">
        <p14:creationId xmlns:p14="http://schemas.microsoft.com/office/powerpoint/2010/main" val="776887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CAM is still powerful and easy to put in place.</a:t>
            </a:r>
          </a:p>
          <a:p>
            <a:r>
              <a:rPr lang="en-US" dirty="0"/>
              <a:t>Let’s now see how it’s generated for a simple 2D image.</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80040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p:txBody>
      </p:sp>
      <p:sp>
        <p:nvSpPr>
          <p:cNvPr id="7" name="Content Placeholder 6">
            <a:extLst>
              <a:ext uri="{FF2B5EF4-FFF2-40B4-BE49-F238E27FC236}">
                <a16:creationId xmlns:a16="http://schemas.microsoft.com/office/drawing/2014/main" id="{E527BF2E-CA30-4B00-87AA-032F028B04E6}"/>
              </a:ext>
            </a:extLst>
          </p:cNvPr>
          <p:cNvSpPr>
            <a:spLocks noGrp="1"/>
          </p:cNvSpPr>
          <p:nvPr>
            <p:ph sz="half" idx="2"/>
          </p:nvPr>
        </p:nvSpPr>
        <p:spPr/>
        <p:txBody>
          <a:bodyPr/>
          <a:lstStyle/>
          <a:p>
            <a:pPr marL="0" indent="0">
              <a:buNone/>
            </a:pPr>
            <a:r>
              <a:rPr lang="en-US" b="1" dirty="0"/>
              <a:t>Definition (</a:t>
            </a:r>
            <a:r>
              <a:rPr lang="en-US" b="1" dirty="0">
                <a:solidFill>
                  <a:srgbClr val="00B050"/>
                </a:solidFill>
              </a:rPr>
              <a:t>cognitive bias</a:t>
            </a:r>
            <a:r>
              <a:rPr lang="en-US" b="1" dirty="0"/>
              <a:t>):</a:t>
            </a:r>
          </a:p>
          <a:p>
            <a:pPr marL="0" indent="0">
              <a:buNone/>
            </a:pPr>
            <a:r>
              <a:rPr lang="en-US" dirty="0"/>
              <a:t>Similar to cognitive biases in psychology.</a:t>
            </a:r>
          </a:p>
          <a:p>
            <a:pPr marL="0" indent="0">
              <a:buNone/>
            </a:pPr>
            <a:r>
              <a:rPr lang="en-US" dirty="0"/>
              <a:t>In Neural Networks, a </a:t>
            </a:r>
            <a:r>
              <a:rPr lang="en-US" b="1" dirty="0">
                <a:solidFill>
                  <a:srgbClr val="00B050"/>
                </a:solidFill>
              </a:rPr>
              <a:t>cognitive</a:t>
            </a:r>
            <a:r>
              <a:rPr lang="en-US" dirty="0"/>
              <a:t> </a:t>
            </a:r>
            <a:r>
              <a:rPr lang="en-US" b="1" dirty="0">
                <a:solidFill>
                  <a:srgbClr val="00B050"/>
                </a:solidFill>
              </a:rPr>
              <a:t>bias</a:t>
            </a:r>
            <a:r>
              <a:rPr lang="en-US" dirty="0"/>
              <a:t> refers to a feature, which has been used by the NN to reach a certain decision, but should not have been used as it seems illogical to humans.</a:t>
            </a:r>
          </a:p>
          <a:p>
            <a:pPr marL="0" indent="0">
              <a:buNone/>
            </a:pPr>
            <a:endParaRPr lang="en-GB" dirty="0"/>
          </a:p>
        </p:txBody>
      </p:sp>
    </p:spTree>
    <p:extLst>
      <p:ext uri="{BB962C8B-B14F-4D97-AF65-F5344CB8AC3E}">
        <p14:creationId xmlns:p14="http://schemas.microsoft.com/office/powerpoint/2010/main" val="1830156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3871033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When fed with a 2D color image, a CNN constrained with a global average pooling layer, outputs after the last convolutional layer a set of filters (blue, red, green) that get reduced to a vector after global average pooling.</a:t>
            </a:r>
          </a:p>
          <a:p>
            <a:r>
              <a:rPr lang="en-US" dirty="0"/>
              <a:t>This vector is then connected to a final classification layer to output the predicted class.</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95373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pPr>
                  <a:buFont typeface="Arial" panose="020B0604020202020204" pitchFamily="34" charset="0"/>
                  <a:buChar char="•"/>
                </a:pPr>
                <a:r>
                  <a:rPr lang="en-US" dirty="0"/>
                  <a:t>Each filter contains a 2D low-level spatial information about the image that got distilled after layers of successive convolutions.</a:t>
                </a:r>
              </a:p>
              <a:p>
                <a:r>
                  <a:rPr lang="en-US" dirty="0"/>
                  <a:t>Each weight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m:t>
                        </m:r>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𝑛</m:t>
                        </m:r>
                      </m:sub>
                    </m:sSub>
                    <m:r>
                      <a:rPr lang="en-US" b="0" i="1" dirty="0" smtClean="0">
                        <a:latin typeface="Cambria Math" panose="02040503050406030204" pitchFamily="18" charset="0"/>
                      </a:rPr>
                      <m:t>)</m:t>
                    </m:r>
                  </m:oMath>
                </a14:m>
                <a:r>
                  <a:rPr lang="en-US" dirty="0"/>
                  <a:t> represents the partial importance of each reduced filter in computing the output class.</a:t>
                </a:r>
              </a:p>
              <a:p>
                <a:r>
                  <a:rPr lang="en-US" dirty="0"/>
                  <a:t>Filters are adjusted throughout training by the back-propagation algorithm, but </a:t>
                </a:r>
                <a:r>
                  <a:rPr lang="en-US" u="sng" dirty="0"/>
                  <a:t>preserve the spatial configuration of the image!</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sz="half" idx="1"/>
              </p:nvPr>
            </p:nvSpPr>
            <p:spPr>
              <a:xfrm>
                <a:off x="838200" y="1825624"/>
                <a:ext cx="5385318" cy="5032375"/>
              </a:xfrm>
              <a:blipFill>
                <a:blip r:embed="rId2"/>
                <a:stretch>
                  <a:fillRect l="-2039" t="-1937" r="-2039" b="-181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1189943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r>
              <a:rPr lang="en-US" b="1" dirty="0"/>
              <a:t>A Class Activation Map is, therefore, a sum of a set of spatial 2D activations (i.e. filters) weighted with respect to their relative importance in determining the output class.</a:t>
            </a:r>
            <a:endParaRPr lang="en-US" dirty="0"/>
          </a:p>
          <a:p>
            <a:r>
              <a:rPr lang="en-US" dirty="0"/>
              <a:t>When superposed to the initial image, CAM is represented as a heatmap in which highly discriminative regions are painted in </a:t>
            </a:r>
            <a:r>
              <a:rPr lang="en-US" b="1" dirty="0"/>
              <a:t>red</a:t>
            </a:r>
            <a:r>
              <a:rPr lang="en-US" dirty="0"/>
              <a:t>.</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28661971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058747" cy="5032375"/>
          </a:xfrm>
        </p:spPr>
        <p:txBody>
          <a:bodyPr>
            <a:normAutofit/>
          </a:bodyPr>
          <a:lstStyle/>
          <a:p>
            <a:r>
              <a:rPr lang="en-US" b="1" dirty="0"/>
              <a:t>Important Note: </a:t>
            </a:r>
            <a:r>
              <a:rPr lang="en-US" dirty="0"/>
              <a:t>When a class activation map is generated, it obviously has not the dimension of the initial image!</a:t>
            </a:r>
          </a:p>
          <a:p>
            <a:r>
              <a:rPr lang="en-US" dirty="0"/>
              <a:t>It has the dimension of the outputs of the last Conv2d layer, which is small!</a:t>
            </a:r>
          </a:p>
          <a:p>
            <a:r>
              <a:rPr lang="en-US" dirty="0"/>
              <a:t>To be able to use it and superpose it to the input, an </a:t>
            </a:r>
            <a:r>
              <a:rPr lang="en-US" dirty="0" err="1"/>
              <a:t>upsampling</a:t>
            </a:r>
            <a:r>
              <a:rPr lang="en-US" dirty="0"/>
              <a:t> operation (nearest </a:t>
            </a:r>
            <a:r>
              <a:rPr lang="en-US" dirty="0" err="1"/>
              <a:t>neighbour</a:t>
            </a:r>
            <a:r>
              <a:rPr lang="en-US" dirty="0"/>
              <a:t>? 2D-interpolation?) has to be done to resize it.</a:t>
            </a:r>
          </a:p>
          <a:p>
            <a:endParaRPr lang="en-US"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46326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16430766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was built to address some of the inherent issues of CAM, so that it does not need any retraining or architectural modification (pooling needed in CAM!). Grad-CAM backpropagates to calculate and uses a fancier heuristic formula to calculate the pixel relevance score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based on weights.</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16"/>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A1DF0FFB-0A63-43D8-A91B-ADC084A35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570" y="5066813"/>
            <a:ext cx="4446860" cy="1426062"/>
          </a:xfrm>
          <a:prstGeom prst="rect">
            <a:avLst/>
          </a:prstGeom>
        </p:spPr>
      </p:pic>
    </p:spTree>
    <p:extLst>
      <p:ext uri="{BB962C8B-B14F-4D97-AF65-F5344CB8AC3E}">
        <p14:creationId xmlns:p14="http://schemas.microsoft.com/office/powerpoint/2010/main" val="3272609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Guided Grad-CAM: </a:t>
            </a:r>
            <a:r>
              <a:rPr lang="en-US" dirty="0"/>
              <a:t>Combining the ideas of Guided backpropagation (mentioned earlier) and Grad-CAM together. Best of both worlds type of approach.</a:t>
            </a:r>
          </a:p>
        </p:txBody>
      </p:sp>
    </p:spTree>
    <p:extLst>
      <p:ext uri="{BB962C8B-B14F-4D97-AF65-F5344CB8AC3E}">
        <p14:creationId xmlns:p14="http://schemas.microsoft.com/office/powerpoint/2010/main" val="29480955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Built on Grad-CAM, provides better visual explanations of CNN model predictions, in terms of better object localization as well as explaining occurrences of multiple object instances in a single image. A weighted combination of the positive partial derivatives of the last convolutional layer feature maps, with respect to a specific class score as weights, is used to generate a visual explanation for the corresponding class label.</a:t>
            </a:r>
            <a:endParaRPr lang="en-GB" dirty="0"/>
          </a:p>
        </p:txBody>
      </p:sp>
      <p:pic>
        <p:nvPicPr>
          <p:cNvPr id="5" name="Picture 4">
            <a:extLst>
              <a:ext uri="{FF2B5EF4-FFF2-40B4-BE49-F238E27FC236}">
                <a16:creationId xmlns:a16="http://schemas.microsoft.com/office/drawing/2014/main" id="{29755E76-160D-432E-8A1D-AC549FDD0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49" y="5729207"/>
            <a:ext cx="6813971" cy="1009146"/>
          </a:xfrm>
          <a:prstGeom prst="rect">
            <a:avLst/>
          </a:prstGeom>
        </p:spPr>
      </p:pic>
      <p:pic>
        <p:nvPicPr>
          <p:cNvPr id="7" name="Picture 6">
            <a:extLst>
              <a:ext uri="{FF2B5EF4-FFF2-40B4-BE49-F238E27FC236}">
                <a16:creationId xmlns:a16="http://schemas.microsoft.com/office/drawing/2014/main" id="{49765B0F-109C-42A2-8BB9-FE0840D74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3" y="5729207"/>
            <a:ext cx="4260980" cy="955339"/>
          </a:xfrm>
          <a:prstGeom prst="rect">
            <a:avLst/>
          </a:prstGeom>
        </p:spPr>
      </p:pic>
    </p:spTree>
    <p:extLst>
      <p:ext uri="{BB962C8B-B14F-4D97-AF65-F5344CB8AC3E}">
        <p14:creationId xmlns:p14="http://schemas.microsoft.com/office/powerpoint/2010/main" val="31820564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pic>
        <p:nvPicPr>
          <p:cNvPr id="9" name="Picture 8">
            <a:extLst>
              <a:ext uri="{FF2B5EF4-FFF2-40B4-BE49-F238E27FC236}">
                <a16:creationId xmlns:a16="http://schemas.microsoft.com/office/drawing/2014/main" id="{8F930748-F028-4F67-B59C-0FB879D38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044700"/>
            <a:ext cx="11906250" cy="4448175"/>
          </a:xfrm>
          <a:prstGeom prst="rect">
            <a:avLst/>
          </a:prstGeom>
        </p:spPr>
      </p:pic>
    </p:spTree>
    <p:extLst>
      <p:ext uri="{BB962C8B-B14F-4D97-AF65-F5344CB8AC3E}">
        <p14:creationId xmlns:p14="http://schemas.microsoft.com/office/powerpoint/2010/main" val="4290530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a:p>
            <a:r>
              <a:rPr lang="en-US" dirty="0"/>
              <a:t>The Neural network on the right draws information from the photo legend and recognizes that this photographer likes to take pictures of horses…</a:t>
            </a:r>
          </a:p>
          <a:p>
            <a:r>
              <a:rPr lang="en-US" dirty="0"/>
              <a:t>That is a cognitive bias!</a:t>
            </a:r>
          </a:p>
        </p:txBody>
      </p:sp>
      <p:pic>
        <p:nvPicPr>
          <p:cNvPr id="5" name="Picture 4">
            <a:extLst>
              <a:ext uri="{FF2B5EF4-FFF2-40B4-BE49-F238E27FC236}">
                <a16:creationId xmlns:a16="http://schemas.microsoft.com/office/drawing/2014/main" id="{BFAEAE8D-6B27-4A35-9EEE-257889D49B2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371587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br>
              <a:rPr lang="en-US" dirty="0"/>
            </a:br>
            <a:r>
              <a:rPr lang="en-US" dirty="0"/>
              <a:t>(case of image captioning?)</a:t>
            </a:r>
            <a:endParaRPr lang="en-GB" dirty="0"/>
          </a:p>
        </p:txBody>
      </p:sp>
      <p:pic>
        <p:nvPicPr>
          <p:cNvPr id="4" name="Picture 3">
            <a:extLst>
              <a:ext uri="{FF2B5EF4-FFF2-40B4-BE49-F238E27FC236}">
                <a16:creationId xmlns:a16="http://schemas.microsoft.com/office/drawing/2014/main" id="{17781539-1FF6-4D39-80B4-68DD9312C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89" y="1961278"/>
            <a:ext cx="11828826" cy="4728773"/>
          </a:xfrm>
          <a:prstGeom prst="rect">
            <a:avLst/>
          </a:prstGeom>
        </p:spPr>
      </p:pic>
      <p:sp>
        <p:nvSpPr>
          <p:cNvPr id="5" name="Rectangle 4">
            <a:extLst>
              <a:ext uri="{FF2B5EF4-FFF2-40B4-BE49-F238E27FC236}">
                <a16:creationId xmlns:a16="http://schemas.microsoft.com/office/drawing/2014/main" id="{6A46AB3D-A7CB-4200-A1CC-5666B6BCC46B}"/>
              </a:ext>
            </a:extLst>
          </p:cNvPr>
          <p:cNvSpPr/>
          <p:nvPr/>
        </p:nvSpPr>
        <p:spPr>
          <a:xfrm>
            <a:off x="1427584" y="4236101"/>
            <a:ext cx="3387012"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AECECB8-95D6-455E-8ED0-E4044DF51179}"/>
              </a:ext>
            </a:extLst>
          </p:cNvPr>
          <p:cNvSpPr/>
          <p:nvPr/>
        </p:nvSpPr>
        <p:spPr>
          <a:xfrm>
            <a:off x="7271656" y="4236101"/>
            <a:ext cx="3635829"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B81CB2C-22C9-4FB5-B72F-94C258A24CCC}"/>
              </a:ext>
            </a:extLst>
          </p:cNvPr>
          <p:cNvSpPr/>
          <p:nvPr/>
        </p:nvSpPr>
        <p:spPr>
          <a:xfrm>
            <a:off x="1427583" y="6456786"/>
            <a:ext cx="3741575"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026B3A8-F17B-4EDD-9E6B-BABA4F57B836}"/>
              </a:ext>
            </a:extLst>
          </p:cNvPr>
          <p:cNvSpPr/>
          <p:nvPr/>
        </p:nvSpPr>
        <p:spPr>
          <a:xfrm>
            <a:off x="6941976" y="6427563"/>
            <a:ext cx="4183223" cy="281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222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114E1927-EEE9-4790-B3DC-87019A8C3F26}"/>
              </a:ext>
            </a:extLst>
          </p:cNvPr>
          <p:cNvPicPr>
            <a:picLocks noChangeAspect="1"/>
          </p:cNvPicPr>
          <p:nvPr/>
        </p:nvPicPr>
        <p:blipFill rotWithShape="1">
          <a:blip r:embed="rId2"/>
          <a:srcRect l="3054" t="45715" r="76964" b="15238"/>
          <a:stretch/>
        </p:blipFill>
        <p:spPr>
          <a:xfrm>
            <a:off x="6428127" y="365125"/>
            <a:ext cx="5356436" cy="5887876"/>
          </a:xfrm>
          <a:prstGeom prst="rect">
            <a:avLst/>
          </a:prstGeom>
        </p:spPr>
      </p:pic>
    </p:spTree>
    <p:extLst>
      <p:ext uri="{BB962C8B-B14F-4D97-AF65-F5344CB8AC3E}">
        <p14:creationId xmlns:p14="http://schemas.microsoft.com/office/powerpoint/2010/main" val="67765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A9CF2499-BCB6-4786-BFE6-88836BEA8EA5}"/>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6" name="Picture 5">
            <a:extLst>
              <a:ext uri="{FF2B5EF4-FFF2-40B4-BE49-F238E27FC236}">
                <a16:creationId xmlns:a16="http://schemas.microsoft.com/office/drawing/2014/main" id="{724C63D2-0E15-4BB6-B9A3-486C2AD5D79D}"/>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58776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A0FB31B-202C-415A-BC70-3F9828EF5DB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292777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8A009543-909A-4835-B096-2B4D2DDC75E6}"/>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9" name="Picture 8">
            <a:extLst>
              <a:ext uri="{FF2B5EF4-FFF2-40B4-BE49-F238E27FC236}">
                <a16:creationId xmlns:a16="http://schemas.microsoft.com/office/drawing/2014/main" id="{67E495A1-CFE4-467B-90F2-2DF8E6865BC4}"/>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22638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r>
              <a:rPr lang="en-US" b="1" dirty="0"/>
              <a:t>Reliability or Robustness: </a:t>
            </a:r>
            <a:r>
              <a:rPr lang="en-US" dirty="0"/>
              <a:t>Ensuring that small changes in the input do not lead to large changes in the prediction.</a:t>
            </a:r>
          </a:p>
          <a:p>
            <a:r>
              <a:rPr lang="en-US" b="1" dirty="0"/>
              <a:t>Privacy: </a:t>
            </a:r>
            <a:r>
              <a:rPr lang="en-US" dirty="0"/>
              <a:t>Ensuring that sensitive information in the data is protected.</a:t>
            </a:r>
          </a:p>
          <a:p>
            <a:endParaRPr lang="en-US" dirty="0"/>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02F9E90-86E5-4DC7-BD12-FD5E44BF7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154" y="2050641"/>
            <a:ext cx="5668345" cy="3779634"/>
          </a:xfrm>
          <a:prstGeom prst="rect">
            <a:avLst/>
          </a:prstGeom>
        </p:spPr>
      </p:pic>
    </p:spTree>
    <p:extLst>
      <p:ext uri="{BB962C8B-B14F-4D97-AF65-F5344CB8AC3E}">
        <p14:creationId xmlns:p14="http://schemas.microsoft.com/office/powerpoint/2010/main" val="101432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a:buFont typeface="Arial" panose="020B0604020202020204" pitchFamily="34" charset="0"/>
              <a:buChar char="•"/>
            </a:pPr>
            <a:r>
              <a:rPr lang="en-US" b="1" dirty="0"/>
              <a:t>Fairness: </a:t>
            </a:r>
            <a:r>
              <a:rPr lang="en-US" dirty="0"/>
              <a:t>Ensuring that predictions are unbiased and do not implicitly or explicitly discriminate against underrepresented groups.</a:t>
            </a:r>
          </a:p>
          <a:p>
            <a:pPr>
              <a:buFont typeface="Arial" panose="020B0604020202020204" pitchFamily="34" charset="0"/>
              <a:buChar char="•"/>
            </a:pPr>
            <a:r>
              <a:rPr lang="en-US" dirty="0"/>
              <a:t>An interpretable model can tell you why it has decided that a certain person should not get a loan, and it becomes easier for a human to judge whether the decision is based on a learned demographic (e.g. racial) bias.</a:t>
            </a:r>
          </a:p>
          <a:p>
            <a:endParaRPr lang="en-GB" dirty="0"/>
          </a:p>
        </p:txBody>
      </p:sp>
      <p:sp>
        <p:nvSpPr>
          <p:cNvPr id="11" name="TextBox 10">
            <a:extLst>
              <a:ext uri="{FF2B5EF4-FFF2-40B4-BE49-F238E27FC236}">
                <a16:creationId xmlns:a16="http://schemas.microsoft.com/office/drawing/2014/main" id="{5D24C871-8924-4A4B-A57C-D2BC7E8CD8AA}"/>
              </a:ext>
            </a:extLst>
          </p:cNvPr>
          <p:cNvSpPr txBox="1"/>
          <p:nvPr/>
        </p:nvSpPr>
        <p:spPr>
          <a:xfrm>
            <a:off x="7159688" y="5784989"/>
            <a:ext cx="4175528" cy="707886"/>
          </a:xfrm>
          <a:prstGeom prst="rect">
            <a:avLst/>
          </a:prstGeom>
          <a:noFill/>
        </p:spPr>
        <p:txBody>
          <a:bodyPr wrap="square" rtlCol="0">
            <a:spAutoFit/>
          </a:bodyPr>
          <a:lstStyle/>
          <a:p>
            <a:r>
              <a:rPr lang="en-GB" sz="2000" dirty="0">
                <a:hlinkClick r:id="rId2"/>
              </a:rPr>
              <a:t>https://www.nature.com/articles/d41586-019-03228-6</a:t>
            </a:r>
            <a:r>
              <a:rPr lang="en-GB" sz="2000" dirty="0"/>
              <a:t> </a:t>
            </a:r>
          </a:p>
        </p:txBody>
      </p:sp>
      <p:pic>
        <p:nvPicPr>
          <p:cNvPr id="5" name="Picture 4">
            <a:extLst>
              <a:ext uri="{FF2B5EF4-FFF2-40B4-BE49-F238E27FC236}">
                <a16:creationId xmlns:a16="http://schemas.microsoft.com/office/drawing/2014/main" id="{CA49E06B-72B4-4C6D-9367-8F6C30326E3E}"/>
              </a:ext>
            </a:extLst>
          </p:cNvPr>
          <p:cNvPicPr>
            <a:picLocks noChangeAspect="1"/>
          </p:cNvPicPr>
          <p:nvPr/>
        </p:nvPicPr>
        <p:blipFill rotWithShape="1">
          <a:blip r:embed="rId3"/>
          <a:srcRect l="15995" t="31020" r="27525" b="36463"/>
          <a:stretch/>
        </p:blipFill>
        <p:spPr>
          <a:xfrm>
            <a:off x="6396212" y="532568"/>
            <a:ext cx="5702481" cy="1846738"/>
          </a:xfrm>
          <a:prstGeom prst="rect">
            <a:avLst/>
          </a:prstGeom>
        </p:spPr>
      </p:pic>
      <p:pic>
        <p:nvPicPr>
          <p:cNvPr id="7" name="Picture 6">
            <a:extLst>
              <a:ext uri="{FF2B5EF4-FFF2-40B4-BE49-F238E27FC236}">
                <a16:creationId xmlns:a16="http://schemas.microsoft.com/office/drawing/2014/main" id="{BDB21F29-A8FB-4976-9AAB-B901488B1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174" y="2379306"/>
            <a:ext cx="4954555" cy="3300972"/>
          </a:xfrm>
          <a:prstGeom prst="rect">
            <a:avLst/>
          </a:prstGeom>
        </p:spPr>
      </p:pic>
    </p:spTree>
    <p:extLst>
      <p:ext uri="{BB962C8B-B14F-4D97-AF65-F5344CB8AC3E}">
        <p14:creationId xmlns:p14="http://schemas.microsoft.com/office/powerpoint/2010/main" val="171809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5" name="Content Placeholder 4">
            <a:extLst>
              <a:ext uri="{FF2B5EF4-FFF2-40B4-BE49-F238E27FC236}">
                <a16:creationId xmlns:a16="http://schemas.microsoft.com/office/drawing/2014/main" id="{66B4A402-8184-44EA-9A7F-523D9158C766}"/>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581608" y="1478671"/>
            <a:ext cx="11028784" cy="5014204"/>
          </a:xfrm>
          <a:prstGeom prst="rect">
            <a:avLst/>
          </a:prstGeom>
        </p:spPr>
      </p:pic>
    </p:spTree>
    <p:extLst>
      <p:ext uri="{BB962C8B-B14F-4D97-AF65-F5344CB8AC3E}">
        <p14:creationId xmlns:p14="http://schemas.microsoft.com/office/powerpoint/2010/main" val="247243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about </a:t>
            </a:r>
            <a:r>
              <a:rPr lang="en-US" dirty="0" err="1"/>
              <a:t>explainability</a:t>
            </a:r>
            <a:r>
              <a:rPr lang="en-US" dirty="0"/>
              <a:t> and AI ethics)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a:pPr>
            <a:r>
              <a:rPr lang="en-US" dirty="0"/>
              <a:t>What is </a:t>
            </a:r>
            <a:r>
              <a:rPr lang="en-US" b="1" dirty="0" err="1"/>
              <a:t>explainability</a:t>
            </a:r>
            <a:r>
              <a:rPr lang="en-US" dirty="0"/>
              <a:t> and why is it necessary?</a:t>
            </a:r>
          </a:p>
          <a:p>
            <a:pPr marL="514350" indent="-514350">
              <a:buFont typeface="+mj-lt"/>
              <a:buAutoNum type="arabicPeriod"/>
            </a:pPr>
            <a:r>
              <a:rPr lang="en-US" dirty="0"/>
              <a:t>What are typical examples of </a:t>
            </a:r>
            <a:r>
              <a:rPr lang="en-US" b="1" dirty="0"/>
              <a:t>models</a:t>
            </a:r>
            <a:r>
              <a:rPr lang="en-US" dirty="0"/>
              <a:t> </a:t>
            </a:r>
            <a:r>
              <a:rPr lang="en-US" b="1" dirty="0"/>
              <a:t>mistakes</a:t>
            </a:r>
            <a:r>
              <a:rPr lang="en-US" dirty="0"/>
              <a:t> and </a:t>
            </a:r>
            <a:r>
              <a:rPr lang="en-US" b="1" dirty="0"/>
              <a:t>biases</a:t>
            </a:r>
            <a:r>
              <a:rPr lang="en-US" dirty="0"/>
              <a:t>?</a:t>
            </a:r>
          </a:p>
          <a:p>
            <a:pPr marL="514350" indent="-514350">
              <a:buFont typeface="+mj-lt"/>
              <a:buAutoNum type="arabicPeriod"/>
            </a:pPr>
            <a:r>
              <a:rPr lang="en-US" dirty="0"/>
              <a:t>What are the </a:t>
            </a:r>
            <a:r>
              <a:rPr lang="en-US" b="1" dirty="0"/>
              <a:t>two</a:t>
            </a:r>
            <a:r>
              <a:rPr lang="en-US" dirty="0"/>
              <a:t> </a:t>
            </a:r>
            <a:r>
              <a:rPr lang="en-US" b="1" dirty="0"/>
              <a:t>great</a:t>
            </a:r>
            <a:r>
              <a:rPr lang="en-US" dirty="0"/>
              <a:t> </a:t>
            </a:r>
            <a:r>
              <a:rPr lang="en-US" b="1" dirty="0"/>
              <a:t>families</a:t>
            </a:r>
            <a:r>
              <a:rPr lang="en-US" dirty="0"/>
              <a:t> </a:t>
            </a:r>
            <a:r>
              <a:rPr lang="en-US" b="1" dirty="0"/>
              <a:t>of</a:t>
            </a:r>
            <a:r>
              <a:rPr lang="en-US" dirty="0"/>
              <a:t> </a:t>
            </a:r>
            <a:r>
              <a:rPr lang="en-US" b="1" dirty="0"/>
              <a:t>algorithms</a:t>
            </a:r>
            <a:r>
              <a:rPr lang="en-US" dirty="0"/>
              <a:t> </a:t>
            </a:r>
            <a:r>
              <a:rPr lang="en-US" b="1" dirty="0"/>
              <a:t>for</a:t>
            </a:r>
            <a:r>
              <a:rPr lang="en-US" dirty="0"/>
              <a:t> </a:t>
            </a:r>
            <a:r>
              <a:rPr lang="en-US" b="1" dirty="0"/>
              <a:t>interpretability</a:t>
            </a:r>
            <a:r>
              <a:rPr lang="en-US" dirty="0"/>
              <a:t>?</a:t>
            </a:r>
          </a:p>
          <a:p>
            <a:pPr marL="514350" indent="-514350">
              <a:buFont typeface="+mj-lt"/>
              <a:buAutoNum type="arabicPeriod"/>
            </a:pPr>
            <a:r>
              <a:rPr lang="en-US" dirty="0"/>
              <a:t>What is the </a:t>
            </a:r>
            <a:r>
              <a:rPr lang="en-US" b="1" dirty="0"/>
              <a:t>t-SNE</a:t>
            </a:r>
            <a:r>
              <a:rPr lang="en-US" dirty="0"/>
              <a:t> algorithm and how can it help to interpret a model?</a:t>
            </a:r>
          </a:p>
          <a:p>
            <a:pPr marL="514350" indent="-514350">
              <a:buFont typeface="+mj-lt"/>
              <a:buAutoNum type="arabicPeriod"/>
            </a:pPr>
            <a:r>
              <a:rPr lang="en-US" dirty="0"/>
              <a:t>What is the </a:t>
            </a:r>
            <a:r>
              <a:rPr lang="en-US" b="1" dirty="0"/>
              <a:t>activation</a:t>
            </a:r>
            <a:r>
              <a:rPr lang="en-US" dirty="0"/>
              <a:t> </a:t>
            </a:r>
            <a:r>
              <a:rPr lang="en-US" b="1" dirty="0"/>
              <a:t>maximization</a:t>
            </a:r>
            <a:r>
              <a:rPr lang="en-US" dirty="0"/>
              <a:t> </a:t>
            </a:r>
            <a:r>
              <a:rPr lang="en-US" b="1" dirty="0"/>
              <a:t>algorithm</a:t>
            </a:r>
            <a:r>
              <a:rPr lang="en-US" dirty="0"/>
              <a:t>?</a:t>
            </a:r>
          </a:p>
          <a:p>
            <a:pPr marL="514350" indent="-514350">
              <a:buFont typeface="+mj-lt"/>
              <a:buAutoNum type="arabicPeriod"/>
            </a:pPr>
            <a:endParaRPr lang="en-US" dirty="0"/>
          </a:p>
          <a:p>
            <a:pPr marL="514350" indent="-514350">
              <a:buFont typeface="+mj-lt"/>
              <a:buAutoNum type="arabicPeriod"/>
            </a:pPr>
            <a:endParaRPr lang="en-GB" dirty="0"/>
          </a:p>
        </p:txBody>
      </p:sp>
      <p:sp>
        <p:nvSpPr>
          <p:cNvPr id="4" name="Content Placeholder 3">
            <a:extLst>
              <a:ext uri="{FF2B5EF4-FFF2-40B4-BE49-F238E27FC236}">
                <a16:creationId xmlns:a16="http://schemas.microsoft.com/office/drawing/2014/main" id="{4F569CB8-E949-43D3-894A-BF5729C9C658}"/>
              </a:ext>
            </a:extLst>
          </p:cNvPr>
          <p:cNvSpPr>
            <a:spLocks noGrp="1"/>
          </p:cNvSpPr>
          <p:nvPr>
            <p:ph sz="half" idx="2"/>
          </p:nvPr>
        </p:nvSpPr>
        <p:spPr>
          <a:xfrm>
            <a:off x="6172200" y="1825624"/>
            <a:ext cx="5181600" cy="5032375"/>
          </a:xfrm>
        </p:spPr>
        <p:txBody>
          <a:bodyPr>
            <a:normAutofit lnSpcReduction="10000"/>
          </a:bodyPr>
          <a:lstStyle/>
          <a:p>
            <a:pPr marL="514350" indent="-514350">
              <a:buFont typeface="+mj-lt"/>
              <a:buAutoNum type="arabicPeriod" startAt="6"/>
            </a:pPr>
            <a:r>
              <a:rPr lang="en-US" dirty="0"/>
              <a:t>What are </a:t>
            </a:r>
            <a:r>
              <a:rPr lang="en-US" b="1" dirty="0"/>
              <a:t>occlusion-based</a:t>
            </a:r>
            <a:r>
              <a:rPr lang="en-US" dirty="0"/>
              <a:t> </a:t>
            </a:r>
            <a:r>
              <a:rPr lang="en-US" b="1" dirty="0"/>
              <a:t>approaches</a:t>
            </a:r>
            <a:r>
              <a:rPr lang="en-US" dirty="0"/>
              <a:t>?</a:t>
            </a:r>
          </a:p>
          <a:p>
            <a:pPr marL="514350" indent="-514350">
              <a:buFont typeface="+mj-lt"/>
              <a:buAutoNum type="arabicPeriod" startAt="6"/>
            </a:pPr>
            <a:r>
              <a:rPr lang="en-US" dirty="0"/>
              <a:t>What are </a:t>
            </a:r>
            <a:r>
              <a:rPr lang="en-US" b="1" dirty="0"/>
              <a:t>gradient-based</a:t>
            </a:r>
            <a:r>
              <a:rPr lang="en-US" dirty="0"/>
              <a:t> </a:t>
            </a:r>
            <a:r>
              <a:rPr lang="en-US" b="1" dirty="0"/>
              <a:t>approaches</a:t>
            </a:r>
            <a:r>
              <a:rPr lang="en-US" dirty="0"/>
              <a:t> </a:t>
            </a:r>
            <a:r>
              <a:rPr lang="en-US" b="1" dirty="0"/>
              <a:t>for</a:t>
            </a:r>
            <a:r>
              <a:rPr lang="en-US" dirty="0"/>
              <a:t> </a:t>
            </a:r>
            <a:r>
              <a:rPr lang="en-US" b="1" dirty="0"/>
              <a:t>interpretability</a:t>
            </a:r>
            <a:r>
              <a:rPr lang="en-US" dirty="0"/>
              <a:t> and their limits?</a:t>
            </a:r>
          </a:p>
          <a:p>
            <a:pPr marL="514350" indent="-514350">
              <a:buFont typeface="+mj-lt"/>
              <a:buAutoNum type="arabicPeriod" startAt="6"/>
            </a:pPr>
            <a:r>
              <a:rPr lang="en-US" dirty="0"/>
              <a:t>(What is the </a:t>
            </a:r>
            <a:r>
              <a:rPr lang="en-US" b="1" dirty="0"/>
              <a:t>LIME</a:t>
            </a:r>
            <a:r>
              <a:rPr lang="en-US" dirty="0"/>
              <a:t> algorithm?)</a:t>
            </a:r>
          </a:p>
          <a:p>
            <a:pPr marL="514350" indent="-514350">
              <a:buFont typeface="+mj-lt"/>
              <a:buAutoNum type="arabicPeriod" startAt="6"/>
            </a:pPr>
            <a:r>
              <a:rPr lang="en-US" dirty="0"/>
              <a:t>(What is the </a:t>
            </a:r>
            <a:r>
              <a:rPr lang="en-US" b="1" dirty="0"/>
              <a:t>guided</a:t>
            </a:r>
            <a:r>
              <a:rPr lang="en-US" dirty="0"/>
              <a:t> </a:t>
            </a:r>
            <a:r>
              <a:rPr lang="en-US" b="1" dirty="0"/>
              <a:t>backpropagation</a:t>
            </a:r>
            <a:r>
              <a:rPr lang="en-US" dirty="0"/>
              <a:t> </a:t>
            </a:r>
            <a:r>
              <a:rPr lang="en-US" b="1" dirty="0"/>
              <a:t>algorithm</a:t>
            </a:r>
            <a:r>
              <a:rPr lang="en-US" dirty="0"/>
              <a:t>?)</a:t>
            </a:r>
          </a:p>
          <a:p>
            <a:pPr marL="514350" indent="-514350">
              <a:buFont typeface="+mj-lt"/>
              <a:buAutoNum type="arabicPeriod" startAt="6"/>
            </a:pPr>
            <a:r>
              <a:rPr lang="en-US" dirty="0"/>
              <a:t>(What is the </a:t>
            </a:r>
            <a:r>
              <a:rPr lang="en-US" b="1" dirty="0"/>
              <a:t>LRP</a:t>
            </a:r>
            <a:r>
              <a:rPr lang="en-US" dirty="0"/>
              <a:t> </a:t>
            </a:r>
            <a:r>
              <a:rPr lang="en-US" b="1" dirty="0"/>
              <a:t>algorithm</a:t>
            </a:r>
            <a:r>
              <a:rPr lang="en-US" dirty="0"/>
              <a:t>?)</a:t>
            </a:r>
          </a:p>
          <a:p>
            <a:pPr marL="514350" indent="-514350">
              <a:buFont typeface="+mj-lt"/>
              <a:buAutoNum type="arabicPeriod" startAt="6"/>
            </a:pPr>
            <a:r>
              <a:rPr lang="en-US" dirty="0"/>
              <a:t>(What are </a:t>
            </a:r>
            <a:r>
              <a:rPr lang="en-US" b="1" dirty="0"/>
              <a:t>open</a:t>
            </a:r>
            <a:r>
              <a:rPr lang="en-US" dirty="0"/>
              <a:t> </a:t>
            </a:r>
            <a:r>
              <a:rPr lang="en-US" b="1" dirty="0"/>
              <a:t>questions</a:t>
            </a:r>
            <a:r>
              <a:rPr lang="en-US" dirty="0"/>
              <a:t> in research in interpretability?)</a:t>
            </a:r>
          </a:p>
          <a:p>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Explaining a single decision: </a:t>
            </a:r>
            <a:r>
              <a:rPr lang="en-US" dirty="0"/>
              <a:t>this first class of methods attempts to understand how the data is interpreted by the model.</a:t>
            </a:r>
            <a:endParaRPr lang="en-GB" dirty="0"/>
          </a:p>
          <a:p>
            <a:r>
              <a:rPr lang="en-US" dirty="0"/>
              <a:t>Which part of the image is used for the decision?</a:t>
            </a:r>
          </a:p>
          <a:p>
            <a:r>
              <a:rPr lang="en-US" dirty="0"/>
              <a:t>Which image would maximize this particular class?</a:t>
            </a:r>
          </a:p>
          <a:p>
            <a:r>
              <a:rPr lang="en-US" dirty="0"/>
              <a:t>Which part of the image would have to be modified to affect the decision?</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369090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Understanding the model: </a:t>
            </a:r>
            <a:r>
              <a:rPr lang="en-US" dirty="0"/>
              <a:t>this second class of methods focuses on understanding the meaning of trained parameters in the models.</a:t>
            </a:r>
          </a:p>
          <a:p>
            <a:r>
              <a:rPr lang="en-US" dirty="0"/>
              <a:t>What is this neuron computing?</a:t>
            </a:r>
          </a:p>
          <a:p>
            <a:r>
              <a:rPr lang="en-US" dirty="0"/>
              <a:t>What feature is this convolution filter checking?</a:t>
            </a:r>
          </a:p>
          <a:p>
            <a:r>
              <a:rPr lang="en-US" dirty="0"/>
              <a:t>Etc.</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59376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Methods for </a:t>
            </a:r>
            <a:r>
              <a:rPr lang="en-US" dirty="0" err="1"/>
              <a:t>explainability</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dirty="0"/>
              <a:t>t-SNE</a:t>
            </a:r>
          </a:p>
          <a:p>
            <a:r>
              <a:rPr lang="en-US" dirty="0"/>
              <a:t>Dataset evaluation</a:t>
            </a:r>
          </a:p>
          <a:p>
            <a:r>
              <a:rPr lang="en-US" dirty="0"/>
              <a:t>Gradient maps and gradient-input maps</a:t>
            </a:r>
            <a:endParaRPr lang="en-GB" dirty="0"/>
          </a:p>
          <a:p>
            <a:r>
              <a:rPr lang="en-US" dirty="0"/>
              <a:t>LIME</a:t>
            </a:r>
          </a:p>
          <a:p>
            <a:r>
              <a:rPr lang="en-US" dirty="0"/>
              <a:t>Occlusion-based methods</a:t>
            </a:r>
          </a:p>
          <a:p>
            <a:r>
              <a:rPr lang="en-US" dirty="0"/>
              <a:t>Activation maximization on samples</a:t>
            </a:r>
          </a:p>
          <a:p>
            <a:r>
              <a:rPr lang="en-US" dirty="0"/>
              <a:t>Activation maximization on layers</a:t>
            </a:r>
          </a:p>
          <a:p>
            <a:endParaRPr lang="en-US" dirty="0"/>
          </a:p>
          <a:p>
            <a:endParaRPr lang="en-US" dirty="0"/>
          </a:p>
        </p:txBody>
      </p:sp>
      <p:sp>
        <p:nvSpPr>
          <p:cNvPr id="5" name="Content Placeholder 4">
            <a:extLst>
              <a:ext uri="{FF2B5EF4-FFF2-40B4-BE49-F238E27FC236}">
                <a16:creationId xmlns:a16="http://schemas.microsoft.com/office/drawing/2014/main" id="{B4AC6DA5-11DB-4BC2-BF36-CCA6333C29C7}"/>
              </a:ext>
            </a:extLst>
          </p:cNvPr>
          <p:cNvSpPr>
            <a:spLocks noGrp="1"/>
          </p:cNvSpPr>
          <p:nvPr>
            <p:ph sz="half" idx="2"/>
          </p:nvPr>
        </p:nvSpPr>
        <p:spPr>
          <a:xfrm>
            <a:off x="6172200" y="1825624"/>
            <a:ext cx="5181600" cy="5032375"/>
          </a:xfrm>
        </p:spPr>
        <p:txBody>
          <a:bodyPr>
            <a:normAutofit/>
          </a:bodyPr>
          <a:lstStyle/>
          <a:p>
            <a:r>
              <a:rPr lang="en-US" dirty="0"/>
              <a:t>Guided back-propagation</a:t>
            </a:r>
          </a:p>
          <a:p>
            <a:r>
              <a:rPr lang="en-US" dirty="0"/>
              <a:t>LRP</a:t>
            </a:r>
            <a:endParaRPr lang="en-GB" dirty="0"/>
          </a:p>
          <a:p>
            <a:endParaRPr lang="en-US" dirty="0"/>
          </a:p>
          <a:p>
            <a:r>
              <a:rPr lang="en-US" b="1" dirty="0"/>
              <a:t>Note: </a:t>
            </a:r>
            <a:r>
              <a:rPr lang="en-US" dirty="0"/>
              <a:t>we will not have time to explore the implementation of said methods, and that is alright!</a:t>
            </a:r>
          </a:p>
          <a:p>
            <a:r>
              <a:rPr lang="en-US" dirty="0"/>
              <a:t>Mostly interested in the intuition and general discussion of this topic anyway!</a:t>
            </a:r>
            <a:endParaRPr lang="en-GB" dirty="0"/>
          </a:p>
          <a:p>
            <a:endParaRPr lang="en-GB" dirty="0"/>
          </a:p>
        </p:txBody>
      </p:sp>
    </p:spTree>
    <p:extLst>
      <p:ext uri="{BB962C8B-B14F-4D97-AF65-F5344CB8AC3E}">
        <p14:creationId xmlns:p14="http://schemas.microsoft.com/office/powerpoint/2010/main" val="418428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a:xfrm>
            <a:off x="838199" y="365125"/>
            <a:ext cx="10909041" cy="1325563"/>
          </a:xfrm>
        </p:spPr>
        <p:txBody>
          <a:bodyPr/>
          <a:lstStyle/>
          <a:p>
            <a:pPr marL="0" indent="0">
              <a:buNone/>
            </a:pPr>
            <a:r>
              <a:rPr lang="en-US" dirty="0"/>
              <a:t>Reminder: Principal Component Analysis (</a:t>
            </a:r>
            <a:r>
              <a:rPr lang="en-US" dirty="0">
                <a:solidFill>
                  <a:srgbClr val="00B050"/>
                </a:solidFill>
              </a:rPr>
              <a:t>PCA</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0" y="1825624"/>
                <a:ext cx="5711890" cy="5032375"/>
              </a:xfrm>
            </p:spPr>
            <p:txBody>
              <a:bodyPr>
                <a:normAutofit/>
              </a:bodyPr>
              <a:lstStyle/>
              <a:p>
                <a:pPr marL="0" indent="0">
                  <a:buNone/>
                </a:pPr>
                <a:r>
                  <a:rPr lang="en-US" dirty="0"/>
                  <a:t>In machine learning, </a:t>
                </a:r>
                <a:r>
                  <a:rPr lang="en-US" b="1" dirty="0">
                    <a:solidFill>
                      <a:srgbClr val="00B050"/>
                    </a:solidFill>
                  </a:rPr>
                  <a:t>PCA</a:t>
                </a:r>
                <a:r>
                  <a:rPr lang="en-US" dirty="0"/>
                  <a:t> is a </a:t>
                </a:r>
                <a:r>
                  <a:rPr lang="en-US" b="1" dirty="0"/>
                  <a:t>linear</a:t>
                </a:r>
                <a:r>
                  <a:rPr lang="en-US" dirty="0"/>
                  <a:t> </a:t>
                </a:r>
                <a:r>
                  <a:rPr lang="en-US" b="1" dirty="0"/>
                  <a:t>dimension</a:t>
                </a:r>
                <a:r>
                  <a:rPr lang="en-US" dirty="0"/>
                  <a:t> </a:t>
                </a:r>
                <a:r>
                  <a:rPr lang="en-US" b="1" dirty="0"/>
                  <a:t>reduction</a:t>
                </a:r>
                <a:r>
                  <a:rPr lang="en-US" dirty="0"/>
                  <a:t> </a:t>
                </a:r>
                <a:r>
                  <a:rPr lang="en-US" b="1" dirty="0"/>
                  <a:t>technique</a:t>
                </a:r>
                <a:r>
                  <a:rPr lang="en-US" dirty="0"/>
                  <a:t> that seeks to maximize variance and preserves large pairwise distances.</a:t>
                </a:r>
              </a:p>
              <a:p>
                <a:pPr marL="0" indent="0">
                  <a:buNone/>
                </a:pPr>
                <a:r>
                  <a:rPr lang="en-US" dirty="0"/>
                  <a:t>The principal components of a collection of samples of dimension </a:t>
                </a:r>
                <a14:m>
                  <m:oMath xmlns:m="http://schemas.openxmlformats.org/officeDocument/2006/math">
                    <m:r>
                      <a:rPr lang="en-US" i="1" dirty="0" smtClean="0">
                        <a:latin typeface="Cambria Math" panose="02040503050406030204" pitchFamily="18" charset="0"/>
                      </a:rPr>
                      <m:t>𝑝</m:t>
                    </m:r>
                  </m:oMath>
                </a14:m>
                <a:r>
                  <a:rPr lang="en-US" dirty="0"/>
                  <a:t>, is a sequence of direction vectors.</a:t>
                </a:r>
              </a:p>
              <a:p>
                <a:pPr marL="0" indent="0">
                  <a:buNone/>
                </a:pPr>
                <a:r>
                  <a:rPr lang="en-US" dirty="0"/>
                  <a:t>Each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vector is the direction of a line that best fits the data, while being orthogonal to the previous</a:t>
                </a:r>
                <a:br>
                  <a:rPr lang="en-US" dirty="0"/>
                </a:br>
                <a:r>
                  <a:rPr lang="en-US" dirty="0"/>
                  <a:t>(</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oMath>
                </a14:m>
                <a:r>
                  <a:rPr lang="en-US" dirty="0"/>
                  <a:t>)-</a:t>
                </a:r>
                <a:r>
                  <a:rPr lang="en-US" dirty="0" err="1"/>
                  <a:t>th</a:t>
                </a:r>
                <a:r>
                  <a:rPr lang="en-US" dirty="0"/>
                  <a:t> vectors.</a:t>
                </a:r>
                <a:endParaRPr lang="en-GB" dirty="0"/>
              </a:p>
            </p:txBody>
          </p:sp>
        </mc:Choice>
        <mc:Fallback xmlns="">
          <p:sp>
            <p:nvSpPr>
              <p:cNvPr id="3" name="Content Placeholder 2">
                <a:extLst>
                  <a:ext uri="{FF2B5EF4-FFF2-40B4-BE49-F238E27FC236}">
                    <a16:creationId xmlns:a16="http://schemas.microsoft.com/office/drawing/2014/main" id="{C92A455A-A030-4D53-BA21-77B5683976FB}"/>
                  </a:ext>
                </a:extLst>
              </p:cNvPr>
              <p:cNvSpPr>
                <a:spLocks noGrp="1" noRot="1" noChangeAspect="1" noMove="1" noResize="1" noEditPoints="1" noAdjustHandles="1" noChangeArrowheads="1" noChangeShapeType="1" noTextEdit="1"/>
              </p:cNvSpPr>
              <p:nvPr>
                <p:ph sz="half" idx="1"/>
              </p:nvPr>
            </p:nvSpPr>
            <p:spPr>
              <a:xfrm>
                <a:off x="838200" y="1825624"/>
                <a:ext cx="5711890" cy="5032375"/>
              </a:xfrm>
              <a:blipFill>
                <a:blip r:embed="rId2"/>
                <a:stretch>
                  <a:fillRect l="-2244" t="-1937" r="-962"/>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9593F056-A19F-44C5-9916-A70194AE5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9" y="1357606"/>
            <a:ext cx="5500394" cy="5500394"/>
          </a:xfrm>
          <a:prstGeom prst="rect">
            <a:avLst/>
          </a:prstGeom>
        </p:spPr>
      </p:pic>
    </p:spTree>
    <p:extLst>
      <p:ext uri="{BB962C8B-B14F-4D97-AF65-F5344CB8AC3E}">
        <p14:creationId xmlns:p14="http://schemas.microsoft.com/office/powerpoint/2010/main" val="2162864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a definition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t-SNE</a:t>
            </a:r>
            <a:r>
              <a:rPr lang="en-US" b="1" dirty="0"/>
              <a:t>):</a:t>
            </a:r>
          </a:p>
          <a:p>
            <a:pPr marL="0" indent="0">
              <a:buNone/>
            </a:pPr>
            <a:r>
              <a:rPr lang="en-US" dirty="0"/>
              <a:t>The </a:t>
            </a:r>
            <a:r>
              <a:rPr lang="en-US" b="1" dirty="0"/>
              <a:t>t-Distributed Stochastic Neighbor Embedding (</a:t>
            </a:r>
            <a:r>
              <a:rPr lang="en-US" b="1" dirty="0">
                <a:solidFill>
                  <a:srgbClr val="00B050"/>
                </a:solidFill>
              </a:rPr>
              <a:t>t-SNE</a:t>
            </a:r>
            <a:r>
              <a:rPr lang="en-US" b="1" dirty="0"/>
              <a:t>) </a:t>
            </a:r>
            <a:r>
              <a:rPr lang="en-US" dirty="0"/>
              <a:t>is an unsupervised, non-linear technique primarily used for data exploration and visualizing high-dimensional data.</a:t>
            </a:r>
          </a:p>
          <a:p>
            <a:pPr marL="0" indent="0">
              <a:buNone/>
            </a:pPr>
            <a:r>
              <a:rPr lang="en-US" b="1" dirty="0"/>
              <a:t>In simpler terms, t-SNE gives you a feel or intuition of how the data is arranged in a high-dimensional space. </a:t>
            </a:r>
          </a:p>
          <a:p>
            <a:pPr marL="0" indent="0">
              <a:buNone/>
            </a:pPr>
            <a:endParaRPr lang="en-US" dirty="0"/>
          </a:p>
          <a:p>
            <a:pPr marL="0" indent="0">
              <a:buNone/>
            </a:pPr>
            <a:r>
              <a:rPr lang="en-US" dirty="0"/>
              <a:t>The t-SNE differs from PCA by preserving only the small pairwise distances or local similarities, whereas PCA is concerned with preserving large pairwise distances to maximize variance.</a:t>
            </a:r>
          </a:p>
          <a:p>
            <a:pPr marL="0" indent="0">
              <a:buNone/>
            </a:pPr>
            <a:endParaRPr lang="en-GB" dirty="0"/>
          </a:p>
        </p:txBody>
      </p:sp>
    </p:spTree>
    <p:extLst>
      <p:ext uri="{BB962C8B-B14F-4D97-AF65-F5344CB8AC3E}">
        <p14:creationId xmlns:p14="http://schemas.microsoft.com/office/powerpoint/2010/main" val="163961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implementation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1" y="1825624"/>
            <a:ext cx="5181600" cy="5032375"/>
          </a:xfrm>
        </p:spPr>
        <p:txBody>
          <a:bodyPr>
            <a:normAutofit/>
          </a:bodyPr>
          <a:lstStyle/>
          <a:p>
            <a:pPr marL="0" indent="0">
              <a:buNone/>
            </a:pPr>
            <a:r>
              <a:rPr lang="en-US" dirty="0"/>
              <a:t>The t-SNE algorithm calculates a </a:t>
            </a:r>
            <a:r>
              <a:rPr lang="en-US" b="1" dirty="0"/>
              <a:t>similarity</a:t>
            </a:r>
            <a:r>
              <a:rPr lang="en-US" dirty="0"/>
              <a:t> </a:t>
            </a:r>
            <a:r>
              <a:rPr lang="en-US" b="1" dirty="0"/>
              <a:t>measure</a:t>
            </a:r>
            <a:r>
              <a:rPr lang="en-US" dirty="0"/>
              <a:t> </a:t>
            </a:r>
            <a:r>
              <a:rPr lang="en-US" b="1" dirty="0"/>
              <a:t>between</a:t>
            </a:r>
            <a:r>
              <a:rPr lang="en-US" dirty="0"/>
              <a:t> </a:t>
            </a:r>
            <a:r>
              <a:rPr lang="en-US" b="1" dirty="0"/>
              <a:t>pairs</a:t>
            </a:r>
            <a:r>
              <a:rPr lang="en-US" dirty="0"/>
              <a:t> of instances in the high dimensional space and in the low dimensional space.</a:t>
            </a:r>
          </a:p>
          <a:p>
            <a:pPr marL="0" indent="0">
              <a:buNone/>
            </a:pPr>
            <a:r>
              <a:rPr lang="en-US" dirty="0"/>
              <a:t>It then tries to optimize these two similarity measures using a cost function.</a:t>
            </a:r>
          </a:p>
          <a:p>
            <a:pPr marL="0" indent="0">
              <a:buNone/>
            </a:pPr>
            <a:r>
              <a:rPr lang="en-GB" b="1" dirty="0"/>
              <a:t>Objective: </a:t>
            </a:r>
            <a:r>
              <a:rPr lang="en-GB" dirty="0"/>
              <a:t>given N datapoints, create N 2-D embeddings according to their similarities.</a:t>
            </a:r>
          </a:p>
          <a:p>
            <a:pPr marL="0" indent="0">
              <a:buNone/>
            </a:pPr>
            <a:endParaRPr lang="en-GB" dirty="0"/>
          </a:p>
        </p:txBody>
      </p:sp>
      <p:sp>
        <p:nvSpPr>
          <p:cNvPr id="4" name="Content Placeholder 3">
            <a:extLst>
              <a:ext uri="{FF2B5EF4-FFF2-40B4-BE49-F238E27FC236}">
                <a16:creationId xmlns:a16="http://schemas.microsoft.com/office/drawing/2014/main" id="{63B1A616-4AF0-4081-8463-9CE65E215D05}"/>
              </a:ext>
            </a:extLst>
          </p:cNvPr>
          <p:cNvSpPr>
            <a:spLocks noGrp="1"/>
          </p:cNvSpPr>
          <p:nvPr>
            <p:ph sz="half" idx="2"/>
          </p:nvPr>
        </p:nvSpPr>
        <p:spPr>
          <a:xfrm>
            <a:off x="6172200" y="1825624"/>
            <a:ext cx="5181600" cy="5032375"/>
          </a:xfrm>
        </p:spPr>
        <p:txBody>
          <a:bodyPr>
            <a:normAutofit/>
          </a:bodyPr>
          <a:lstStyle/>
          <a:p>
            <a:pPr marL="0" indent="0">
              <a:buNone/>
            </a:pPr>
            <a:r>
              <a:rPr lang="en-US" dirty="0"/>
              <a:t>The t-SNE method can be broken down in three steps.</a:t>
            </a:r>
          </a:p>
          <a:p>
            <a:r>
              <a:rPr lang="en-US" b="1" dirty="0"/>
              <a:t>Step 1: </a:t>
            </a:r>
            <a:r>
              <a:rPr lang="en-US" dirty="0"/>
              <a:t>Gaussian distribution between samples in high-dimension space.</a:t>
            </a:r>
          </a:p>
          <a:p>
            <a:r>
              <a:rPr lang="en-US" b="1" dirty="0"/>
              <a:t>Step 2: </a:t>
            </a:r>
            <a:r>
              <a:rPr lang="en-US" dirty="0"/>
              <a:t>Cauchy distribution between representations in low-dimension space.</a:t>
            </a:r>
          </a:p>
          <a:p>
            <a:r>
              <a:rPr lang="en-US" b="1" dirty="0"/>
              <a:t>Step 3: </a:t>
            </a:r>
            <a:r>
              <a:rPr lang="en-US" dirty="0"/>
              <a:t>Minimize the KL divergence between both distributions.</a:t>
            </a:r>
            <a:endParaRPr lang="en-GB" dirty="0"/>
          </a:p>
        </p:txBody>
      </p:sp>
    </p:spTree>
    <p:extLst>
      <p:ext uri="{BB962C8B-B14F-4D97-AF65-F5344CB8AC3E}">
        <p14:creationId xmlns:p14="http://schemas.microsoft.com/office/powerpoint/2010/main" val="1953190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D4BE8-7F20-410E-9D49-3A6BB9101F78}"/>
              </a:ext>
            </a:extLst>
          </p:cNvPr>
          <p:cNvPicPr>
            <a:picLocks noChangeAspect="1"/>
          </p:cNvPicPr>
          <p:nvPr/>
        </p:nvPicPr>
        <p:blipFill rotWithShape="1">
          <a:blip r:embed="rId2"/>
          <a:srcRect l="22500" t="22585" r="43521" b="13469"/>
          <a:stretch/>
        </p:blipFill>
        <p:spPr>
          <a:xfrm>
            <a:off x="2858278" y="3364"/>
            <a:ext cx="6475444" cy="6854636"/>
          </a:xfrm>
          <a:prstGeom prst="rect">
            <a:avLst/>
          </a:prstGeom>
        </p:spPr>
      </p:pic>
    </p:spTree>
    <p:extLst>
      <p:ext uri="{BB962C8B-B14F-4D97-AF65-F5344CB8AC3E}">
        <p14:creationId xmlns:p14="http://schemas.microsoft.com/office/powerpoint/2010/main" val="2993223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Tree>
    <p:extLst>
      <p:ext uri="{BB962C8B-B14F-4D97-AF65-F5344CB8AC3E}">
        <p14:creationId xmlns:p14="http://schemas.microsoft.com/office/powerpoint/2010/main" val="1142326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CC08C-1437-48DB-812A-F1D938FA2A11}"/>
              </a:ext>
            </a:extLst>
          </p:cNvPr>
          <p:cNvPicPr>
            <a:picLocks noChangeAspect="1"/>
          </p:cNvPicPr>
          <p:nvPr/>
        </p:nvPicPr>
        <p:blipFill rotWithShape="1">
          <a:blip r:embed="rId2"/>
          <a:srcRect l="23189" t="28571" r="26990" b="16598"/>
          <a:stretch/>
        </p:blipFill>
        <p:spPr>
          <a:xfrm>
            <a:off x="483637" y="0"/>
            <a:ext cx="11224725" cy="6948640"/>
          </a:xfrm>
          <a:prstGeom prst="rect">
            <a:avLst/>
          </a:prstGeom>
        </p:spPr>
      </p:pic>
    </p:spTree>
    <p:extLst>
      <p:ext uri="{BB962C8B-B14F-4D97-AF65-F5344CB8AC3E}">
        <p14:creationId xmlns:p14="http://schemas.microsoft.com/office/powerpoint/2010/main" val="136684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spTree>
    <p:extLst>
      <p:ext uri="{BB962C8B-B14F-4D97-AF65-F5344CB8AC3E}">
        <p14:creationId xmlns:p14="http://schemas.microsoft.com/office/powerpoint/2010/main" val="424543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What is interpretability? (or eq. Explainability)</a:t>
            </a:r>
            <a:endParaRPr lang="en-GB" dirty="0"/>
          </a:p>
        </p:txBody>
      </p:sp>
      <p:sp>
        <p:nvSpPr>
          <p:cNvPr id="5" name="Content Placeholder 4">
            <a:extLst>
              <a:ext uri="{FF2B5EF4-FFF2-40B4-BE49-F238E27FC236}">
                <a16:creationId xmlns:a16="http://schemas.microsoft.com/office/drawing/2014/main" id="{1B1B2BB7-5033-40DC-9F04-2278FC428777}"/>
              </a:ext>
            </a:extLst>
          </p:cNvPr>
          <p:cNvSpPr>
            <a:spLocks noGrp="1"/>
          </p:cNvSpPr>
          <p:nvPr>
            <p:ph idx="1"/>
          </p:nvPr>
        </p:nvSpPr>
        <p:spPr>
          <a:xfrm>
            <a:off x="838200" y="1825624"/>
            <a:ext cx="10515600" cy="5032375"/>
          </a:xfrm>
        </p:spPr>
        <p:txBody>
          <a:bodyPr/>
          <a:lstStyle/>
          <a:p>
            <a:pPr marL="0" indent="0">
              <a:buNone/>
            </a:pPr>
            <a:r>
              <a:rPr lang="en-US" b="1" dirty="0"/>
              <a:t>Definition (</a:t>
            </a:r>
            <a:r>
              <a:rPr lang="en-US" b="1" dirty="0">
                <a:solidFill>
                  <a:srgbClr val="00B050"/>
                </a:solidFill>
              </a:rPr>
              <a:t>Interpretability</a:t>
            </a:r>
            <a:r>
              <a:rPr lang="en-US" b="1" dirty="0"/>
              <a:t> in Neural Networks):</a:t>
            </a:r>
          </a:p>
          <a:p>
            <a:pPr marL="0" indent="0">
              <a:buNone/>
            </a:pPr>
            <a:r>
              <a:rPr lang="en-US" b="1" dirty="0">
                <a:solidFill>
                  <a:srgbClr val="00B050"/>
                </a:solidFill>
              </a:rPr>
              <a:t>Interpretability</a:t>
            </a:r>
            <a:r>
              <a:rPr lang="en-US" b="1" dirty="0"/>
              <a:t> is the degree to which a human can understand the cause of a decision, i.e. the degree to which a human can consistently predict the model's result.</a:t>
            </a:r>
          </a:p>
          <a:p>
            <a:pPr marL="0" indent="0">
              <a:buNone/>
            </a:pPr>
            <a:r>
              <a:rPr lang="en-US" dirty="0"/>
              <a:t>The higher the interpretability of a machine learning model, the easier it is for someone to comprehend why certain decisions or predictions have been made.</a:t>
            </a:r>
          </a:p>
          <a:p>
            <a:pPr marL="0" indent="0">
              <a:buNone/>
            </a:pPr>
            <a:r>
              <a:rPr lang="en-US" dirty="0"/>
              <a:t>Typically, a model is more interpretable than another model if its decisions are easier for a human to comprehend than decisions from the other model.</a:t>
            </a:r>
            <a:endParaRPr lang="en-GB" dirty="0"/>
          </a:p>
        </p:txBody>
      </p:sp>
    </p:spTree>
    <p:extLst>
      <p:ext uri="{BB962C8B-B14F-4D97-AF65-F5344CB8AC3E}">
        <p14:creationId xmlns:p14="http://schemas.microsoft.com/office/powerpoint/2010/main" val="13394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pic>
        <p:nvPicPr>
          <p:cNvPr id="6" name="Picture 5">
            <a:extLst>
              <a:ext uri="{FF2B5EF4-FFF2-40B4-BE49-F238E27FC236}">
                <a16:creationId xmlns:a16="http://schemas.microsoft.com/office/drawing/2014/main" id="{1AA2F673-EC1B-4C06-A38A-5DDBC9C0729B}"/>
              </a:ext>
            </a:extLst>
          </p:cNvPr>
          <p:cNvPicPr>
            <a:picLocks noChangeAspect="1"/>
          </p:cNvPicPr>
          <p:nvPr/>
        </p:nvPicPr>
        <p:blipFill rotWithShape="1">
          <a:blip r:embed="rId2"/>
          <a:srcRect l="28546" t="24652" r="31887" b="15647"/>
          <a:stretch/>
        </p:blipFill>
        <p:spPr>
          <a:xfrm>
            <a:off x="2181808" y="106842"/>
            <a:ext cx="7828384" cy="6644315"/>
          </a:xfrm>
          <a:prstGeom prst="rect">
            <a:avLst/>
          </a:prstGeom>
        </p:spPr>
      </p:pic>
    </p:spTree>
    <p:extLst>
      <p:ext uri="{BB962C8B-B14F-4D97-AF65-F5344CB8AC3E}">
        <p14:creationId xmlns:p14="http://schemas.microsoft.com/office/powerpoint/2010/main" val="237581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spTree>
    <p:extLst>
      <p:ext uri="{BB962C8B-B14F-4D97-AF65-F5344CB8AC3E}">
        <p14:creationId xmlns:p14="http://schemas.microsoft.com/office/powerpoint/2010/main" val="1029027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separable in the first place (if not, very little hope to train a classifier!)</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pic>
        <p:nvPicPr>
          <p:cNvPr id="6" name="Picture 5">
            <a:extLst>
              <a:ext uri="{FF2B5EF4-FFF2-40B4-BE49-F238E27FC236}">
                <a16:creationId xmlns:a16="http://schemas.microsoft.com/office/drawing/2014/main" id="{CD1131AC-F8E4-4E82-899C-00873F987625}"/>
              </a:ext>
            </a:extLst>
          </p:cNvPr>
          <p:cNvPicPr>
            <a:picLocks noChangeAspect="1"/>
          </p:cNvPicPr>
          <p:nvPr/>
        </p:nvPicPr>
        <p:blipFill rotWithShape="1">
          <a:blip r:embed="rId2"/>
          <a:srcRect l="25026" t="24652" r="30970" b="15238"/>
          <a:stretch/>
        </p:blipFill>
        <p:spPr>
          <a:xfrm>
            <a:off x="1558212" y="123145"/>
            <a:ext cx="8658808" cy="6653006"/>
          </a:xfrm>
          <a:prstGeom prst="rect">
            <a:avLst/>
          </a:prstGeom>
        </p:spPr>
      </p:pic>
    </p:spTree>
    <p:extLst>
      <p:ext uri="{BB962C8B-B14F-4D97-AF65-F5344CB8AC3E}">
        <p14:creationId xmlns:p14="http://schemas.microsoft.com/office/powerpoint/2010/main" val="354267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To conclude about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idx="1"/>
          </p:nvPr>
        </p:nvSpPr>
        <p:spPr>
          <a:xfrm>
            <a:off x="838200" y="1825624"/>
            <a:ext cx="10515600" cy="5032375"/>
          </a:xfrm>
        </p:spPr>
        <p:txBody>
          <a:bodyPr>
            <a:normAutofit/>
          </a:bodyPr>
          <a:lstStyle/>
          <a:p>
            <a:r>
              <a:rPr lang="en-US" dirty="0"/>
              <a:t>The t-SNE method is a valuable tool in visualizing data, generating hypotheses and understanding.</a:t>
            </a:r>
          </a:p>
          <a:p>
            <a:r>
              <a:rPr lang="en-US" dirty="0"/>
              <a:t>However, it does not produce conclusive evidence.</a:t>
            </a:r>
          </a:p>
          <a:p>
            <a:endParaRPr lang="en-US" dirty="0"/>
          </a:p>
          <a:p>
            <a:r>
              <a:rPr lang="en-GB" dirty="0"/>
              <a:t>This is automatically done with libraries such as </a:t>
            </a:r>
            <a:r>
              <a:rPr lang="en-GB" dirty="0" err="1"/>
              <a:t>sklearn</a:t>
            </a:r>
            <a:r>
              <a:rPr lang="en-GB" dirty="0"/>
              <a:t>.</a:t>
            </a:r>
          </a:p>
          <a:p>
            <a:r>
              <a:rPr lang="en-GB" dirty="0"/>
              <a:t>For instance, see</a:t>
            </a:r>
            <a:br>
              <a:rPr lang="en-GB" dirty="0"/>
            </a:br>
            <a:r>
              <a:rPr lang="en-GB" dirty="0">
                <a:hlinkClick r:id="rId2"/>
              </a:rPr>
              <a:t>https://scikit-learn.org/stable/modules/generated/sklearn.manifold.TSNE.html</a:t>
            </a:r>
            <a:r>
              <a:rPr lang="en-GB" dirty="0"/>
              <a:t>)</a:t>
            </a:r>
          </a:p>
        </p:txBody>
      </p:sp>
    </p:spTree>
    <p:extLst>
      <p:ext uri="{BB962C8B-B14F-4D97-AF65-F5344CB8AC3E}">
        <p14:creationId xmlns:p14="http://schemas.microsoft.com/office/powerpoint/2010/main" val="2151231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pPr marL="0" indent="0">
                  <a:buNone/>
                </a:pPr>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p:txBody>
          </p:sp>
        </mc:Choice>
        <mc:Fallback xmlns="">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10984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pPr marL="0" indent="0">
                  <a:buNone/>
                </a:pPr>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a:p>
                <a:endParaRPr lang="en-US" dirty="0"/>
              </a:p>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mc:Choice>
        <mc:Fallback xmlns="">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39"/>
                </a:stretch>
              </a:blipFill>
            </p:spPr>
            <p:txBody>
              <a:bodyPr/>
              <a:lstStyle/>
              <a:p>
                <a:r>
                  <a:rPr lang="en-GB">
                    <a:noFill/>
                  </a:rPr>
                  <a:t> </a:t>
                </a:r>
              </a:p>
            </p:txBody>
          </p:sp>
        </mc:Fallback>
      </mc:AlternateContent>
    </p:spTree>
    <p:extLst>
      <p:ext uri="{BB962C8B-B14F-4D97-AF65-F5344CB8AC3E}">
        <p14:creationId xmlns:p14="http://schemas.microsoft.com/office/powerpoint/2010/main" val="1130876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p:pic>
        <p:nvPicPr>
          <p:cNvPr id="4" name="Picture 3">
            <a:extLst>
              <a:ext uri="{FF2B5EF4-FFF2-40B4-BE49-F238E27FC236}">
                <a16:creationId xmlns:a16="http://schemas.microsoft.com/office/drawing/2014/main" id="{82E1DE89-C87E-47A9-BD0E-76B5A466A504}"/>
              </a:ext>
            </a:extLst>
          </p:cNvPr>
          <p:cNvPicPr>
            <a:picLocks noChangeAspect="1"/>
          </p:cNvPicPr>
          <p:nvPr/>
        </p:nvPicPr>
        <p:blipFill rotWithShape="1">
          <a:blip r:embed="rId2"/>
          <a:srcRect l="26022" t="29235" r="23088" b="32381"/>
          <a:stretch/>
        </p:blipFill>
        <p:spPr>
          <a:xfrm>
            <a:off x="2230016" y="3177074"/>
            <a:ext cx="8082022" cy="3429000"/>
          </a:xfrm>
          <a:prstGeom prst="rect">
            <a:avLst/>
          </a:prstGeom>
        </p:spPr>
      </p:pic>
    </p:spTree>
    <p:extLst>
      <p:ext uri="{BB962C8B-B14F-4D97-AF65-F5344CB8AC3E}">
        <p14:creationId xmlns:p14="http://schemas.microsoft.com/office/powerpoint/2010/main" val="4243325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a:p>
            <a:endParaRPr lang="en-US" dirty="0"/>
          </a:p>
          <a:p>
            <a:pPr marL="0" indent="0">
              <a:buNone/>
            </a:pPr>
            <a:r>
              <a:rPr lang="en-US" dirty="0"/>
              <a:t>This is simple to implement, but does not show much.</a:t>
            </a:r>
          </a:p>
          <a:p>
            <a:r>
              <a:rPr lang="en-US" b="1" dirty="0"/>
              <a:t>This does not show what features your model has learned.</a:t>
            </a:r>
          </a:p>
          <a:p>
            <a:r>
              <a:rPr lang="en-US" b="1" dirty="0"/>
              <a:t>It simply shows what your model seems to be focusing on in your given dataset.</a:t>
            </a:r>
            <a:endParaRPr lang="en-US" dirty="0"/>
          </a:p>
          <a:p>
            <a:r>
              <a:rPr lang="en-US" dirty="0"/>
              <a:t>Need something more sophisticated.</a:t>
            </a:r>
            <a:endParaRPr lang="en-GB" dirty="0"/>
          </a:p>
        </p:txBody>
      </p:sp>
    </p:spTree>
    <p:extLst>
      <p:ext uri="{BB962C8B-B14F-4D97-AF65-F5344CB8AC3E}">
        <p14:creationId xmlns:p14="http://schemas.microsoft.com/office/powerpoint/2010/main" val="3045070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p:txBody>
              <a:bodyPr/>
              <a:lstStyle/>
              <a:p>
                <a:pPr marL="0" indent="0">
                  <a:buNone/>
                </a:pPr>
                <a:r>
                  <a:rPr lang="en-US" dirty="0"/>
                  <a:t>Consider a trained model.</a:t>
                </a:r>
              </a:p>
              <a:p>
                <a:r>
                  <a:rPr lang="en-US" b="1" dirty="0"/>
                  <a:t>Question: </a:t>
                </a:r>
                <a:r>
                  <a:rPr lang="en-US" dirty="0"/>
                  <a:t>for a given class </a:t>
                </a:r>
                <a14:m>
                  <m:oMath xmlns:m="http://schemas.openxmlformats.org/officeDocument/2006/math">
                    <m:r>
                      <a:rPr lang="en-US"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b="1" dirty="0"/>
                  <a:t>Find the input </a:t>
                </a:r>
                <a14:m>
                  <m:oMath xmlns:m="http://schemas.openxmlformats.org/officeDocument/2006/math">
                    <m:r>
                      <a:rPr lang="en-US" b="1" i="1" dirty="0" smtClean="0">
                        <a:latin typeface="Cambria Math" panose="02040503050406030204" pitchFamily="18" charset="0"/>
                      </a:rPr>
                      <m:t>𝒙</m:t>
                    </m:r>
                  </m:oMath>
                </a14:m>
                <a:r>
                  <a:rPr lang="en-US" b="1" dirty="0"/>
                  <a:t>, which maximizes a certain output of interest (either a final probability class or the output of a layer).</a:t>
                </a:r>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274285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92EE516-8946-429F-94D8-F1EEB6022FCF}"/>
                  </a:ext>
                </a:extLst>
              </p:cNvPr>
              <p:cNvSpPr txBox="1">
                <a:spLocks/>
              </p:cNvSpPr>
              <p:nvPr/>
            </p:nvSpPr>
            <p:spPr>
              <a:xfrm>
                <a:off x="838200" y="1825624"/>
                <a:ext cx="52578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the input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𝑐</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a:t>
                </a:r>
                <a14:m>
                  <m:oMath xmlns:m="http://schemas.openxmlformats.org/officeDocument/2006/math">
                    <m:r>
                      <a:rPr lang="en-US" i="1" dirty="0" smtClean="0">
                        <a:latin typeface="Cambria Math" panose="02040503050406030204" pitchFamily="18" charset="0"/>
                      </a:rPr>
                      <m:t>𝑐</m:t>
                    </m:r>
                  </m:oMath>
                </a14:m>
                <a:endParaRPr lang="en-US" dirty="0"/>
              </a:p>
              <a:p>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m:t>
                          </m:r>
                        </m:sup>
                      </m:sSup>
                      <m:r>
                        <a:rPr lang="en-US"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arg</m:t>
                          </m:r>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smtClean="0">
                                      <a:latin typeface="Cambria Math" panose="02040503050406030204" pitchFamily="18" charset="0"/>
                                    </a:rPr>
                                    <m:t>max</m:t>
                                  </m:r>
                                </m:e>
                                <m:lim>
                                  <m:r>
                                    <a:rPr lang="en-US"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Font typeface="Arial" panose="020B0604020202020204" pitchFamily="34" charset="0"/>
                  <a:buNone/>
                </a:pPr>
                <a:endParaRPr lang="en-US" dirty="0"/>
              </a:p>
              <a:p>
                <a:r>
                  <a:rPr lang="en-US" dirty="0"/>
                  <a:t>Start from image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0</m:t>
                        </m:r>
                      </m:sub>
                    </m:sSub>
                  </m:oMath>
                </a14:m>
                <a:r>
                  <a:rPr lang="en-US" dirty="0"/>
                  <a:t> (either noise or maximal candidate in dataset).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6" name="Content Placeholder 2">
                <a:extLst>
                  <a:ext uri="{FF2B5EF4-FFF2-40B4-BE49-F238E27FC236}">
                    <a16:creationId xmlns:a16="http://schemas.microsoft.com/office/drawing/2014/main" id="{E92EE516-8946-429F-94D8-F1EEB6022FCF}"/>
                  </a:ext>
                </a:extLst>
              </p:cNvPr>
              <p:cNvSpPr txBox="1">
                <a:spLocks noRot="1" noChangeAspect="1" noMove="1" noResize="1" noEditPoints="1" noAdjustHandles="1" noChangeArrowheads="1" noChangeShapeType="1" noTextEdit="1"/>
              </p:cNvSpPr>
              <p:nvPr/>
            </p:nvSpPr>
            <p:spPr>
              <a:xfrm>
                <a:off x="838200" y="1825624"/>
                <a:ext cx="5257800" cy="5032375"/>
              </a:xfrm>
              <a:prstGeom prst="rect">
                <a:avLst/>
              </a:prstGeom>
              <a:blipFill>
                <a:blip r:embed="rId2"/>
                <a:stretch>
                  <a:fillRect l="-2088" t="-1937" r="-2436"/>
                </a:stretch>
              </a:blipFill>
            </p:spPr>
            <p:txBody>
              <a:bodyPr/>
              <a:lstStyle/>
              <a:p>
                <a:r>
                  <a:rPr lang="en-GB">
                    <a:noFill/>
                  </a:rPr>
                  <a:t> </a:t>
                </a:r>
              </a:p>
            </p:txBody>
          </p:sp>
        </mc:Fallback>
      </mc:AlternateContent>
    </p:spTree>
    <p:extLst>
      <p:ext uri="{BB962C8B-B14F-4D97-AF65-F5344CB8AC3E}">
        <p14:creationId xmlns:p14="http://schemas.microsoft.com/office/powerpoint/2010/main" val="384005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Why do we need interpretability?</a:t>
            </a:r>
            <a:endParaRPr lang="en-GB" dirty="0"/>
          </a:p>
        </p:txBody>
      </p:sp>
      <p:sp>
        <p:nvSpPr>
          <p:cNvPr id="4" name="Content Placeholder 3">
            <a:extLst>
              <a:ext uri="{FF2B5EF4-FFF2-40B4-BE49-F238E27FC236}">
                <a16:creationId xmlns:a16="http://schemas.microsoft.com/office/drawing/2014/main" id="{FACFEE5D-F42B-4252-89BA-ADC26521FA8E}"/>
              </a:ext>
            </a:extLst>
          </p:cNvPr>
          <p:cNvSpPr>
            <a:spLocks noGrp="1"/>
          </p:cNvSpPr>
          <p:nvPr>
            <p:ph idx="1"/>
          </p:nvPr>
        </p:nvSpPr>
        <p:spPr>
          <a:xfrm>
            <a:off x="838200" y="1825624"/>
            <a:ext cx="10515600" cy="5032375"/>
          </a:xfrm>
        </p:spPr>
        <p:txBody>
          <a:bodyPr/>
          <a:lstStyle/>
          <a:p>
            <a:pPr marL="0" indent="0">
              <a:buNone/>
            </a:pPr>
            <a:r>
              <a:rPr lang="en-US" dirty="0"/>
              <a:t>There are many reasons why we need interpretability.</a:t>
            </a:r>
          </a:p>
          <a:p>
            <a:r>
              <a:rPr lang="en-US" b="1" dirty="0"/>
              <a:t>Reason #1: </a:t>
            </a:r>
            <a:r>
              <a:rPr lang="en-US" dirty="0"/>
              <a:t>Because humans are easily scared by things they do not understand and do not like things that are not easily explainable.</a:t>
            </a:r>
          </a:p>
          <a:p>
            <a:r>
              <a:rPr lang="en-US" b="1" dirty="0"/>
              <a:t>Reason #2: </a:t>
            </a:r>
            <a:r>
              <a:rPr lang="en-US" dirty="0"/>
              <a:t>Improving Neural Networks decisions and training methods.</a:t>
            </a:r>
          </a:p>
          <a:p>
            <a:r>
              <a:rPr lang="en-US" b="1" dirty="0"/>
              <a:t>Reason #3: </a:t>
            </a:r>
            <a:r>
              <a:rPr lang="en-US" dirty="0"/>
              <a:t>Confirming what a Neural Network has learnt and what it seems to implement to reach a decision.</a:t>
            </a:r>
          </a:p>
          <a:p>
            <a:r>
              <a:rPr lang="en-US" b="1" dirty="0"/>
              <a:t>Reason #4: </a:t>
            </a:r>
            <a:r>
              <a:rPr lang="en-US" dirty="0"/>
              <a:t>Identify the reasons for mistakes and cognitive biases in the decisions of a Neural Network in an attempt to fix them.</a:t>
            </a:r>
          </a:p>
          <a:p>
            <a:endParaRPr lang="en-GB" dirty="0"/>
          </a:p>
        </p:txBody>
      </p:sp>
    </p:spTree>
    <p:extLst>
      <p:ext uri="{BB962C8B-B14F-4D97-AF65-F5344CB8AC3E}">
        <p14:creationId xmlns:p14="http://schemas.microsoft.com/office/powerpoint/2010/main" val="2601915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sz="half" idx="1"/>
              </p:nvPr>
            </p:nvSpPr>
            <p:spPr>
              <a:xfrm>
                <a:off x="838200" y="1825624"/>
                <a:ext cx="5257800" cy="5032375"/>
              </a:xfrm>
            </p:spPr>
            <p:txBody>
              <a:bodyPr>
                <a:normAutofit/>
              </a:bodyPr>
              <a:lstStyle/>
              <a:p>
                <a:r>
                  <a:rPr lang="en-US" dirty="0"/>
                  <a:t>Find the input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b="0" i="1" dirty="0" smtClean="0">
                            <a:latin typeface="Cambria Math" panose="02040503050406030204" pitchFamily="18" charset="0"/>
                          </a:rPr>
                          <m:t>𝑐</m:t>
                        </m:r>
                      </m:sub>
                    </m:sSub>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a:t>
                </a:r>
                <a14:m>
                  <m:oMath xmlns:m="http://schemas.openxmlformats.org/officeDocument/2006/math">
                    <m:r>
                      <a:rPr lang="en-US" i="1" dirty="0" smtClean="0">
                        <a:latin typeface="Cambria Math" panose="02040503050406030204" pitchFamily="18" charset="0"/>
                      </a:rPr>
                      <m:t>𝑐</m:t>
                    </m:r>
                  </m:oMath>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None/>
                </a:pPr>
                <a:endParaRPr lang="en-US" dirty="0"/>
              </a:p>
              <a:p>
                <a:r>
                  <a:rPr lang="en-US" dirty="0"/>
                  <a:t>Start from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(either noise or maximal candidate in dataset).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sz="half" idx="1"/>
              </p:nvPr>
            </p:nvSpPr>
            <p:spPr>
              <a:xfrm>
                <a:off x="838200" y="1825624"/>
                <a:ext cx="5257800" cy="5032375"/>
              </a:xfrm>
              <a:blipFill>
                <a:blip r:embed="rId2"/>
                <a:stretch>
                  <a:fillRect l="-2088" t="-1937" r="-24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37BD0C9-62CE-4873-8ED3-F21053D1083F}"/>
                  </a:ext>
                </a:extLst>
              </p:cNvPr>
              <p:cNvSpPr>
                <a:spLocks noGrp="1"/>
              </p:cNvSpPr>
              <p:nvPr>
                <p:ph sz="half" idx="2"/>
              </p:nvPr>
            </p:nvSpPr>
            <p:spPr>
              <a:xfrm>
                <a:off x="6172200" y="1825624"/>
                <a:ext cx="5181600" cy="5032375"/>
              </a:xfrm>
            </p:spPr>
            <p:txBody>
              <a:bodyPr>
                <a:normAutofit/>
              </a:bodyPr>
              <a:lstStyle/>
              <a:p>
                <a:r>
                  <a:rPr lang="en-GB" dirty="0"/>
                  <a:t>Produce new candidate, like in attacks, except this time we attempt to produce the best sample for a given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GB" dirty="0"/>
              </a:p>
              <a:p>
                <a:pPr marL="0" indent="0">
                  <a:buNone/>
                </a:pPr>
                <a:endParaRPr lang="en-GB" dirty="0"/>
              </a:p>
              <a:p>
                <a:r>
                  <a:rPr lang="en-GB" dirty="0"/>
                  <a:t>Iterate for given number of iterations or convergence.</a:t>
                </a:r>
              </a:p>
            </p:txBody>
          </p:sp>
        </mc:Choice>
        <mc:Fallback xmlns="">
          <p:sp>
            <p:nvSpPr>
              <p:cNvPr id="7" name="Content Placeholder 6">
                <a:extLst>
                  <a:ext uri="{FF2B5EF4-FFF2-40B4-BE49-F238E27FC236}">
                    <a16:creationId xmlns:a16="http://schemas.microsoft.com/office/drawing/2014/main" id="{937BD0C9-62CE-4873-8ED3-F21053D1083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1802749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p:pic>
        <p:nvPicPr>
          <p:cNvPr id="10" name="Picture 9">
            <a:extLst>
              <a:ext uri="{FF2B5EF4-FFF2-40B4-BE49-F238E27FC236}">
                <a16:creationId xmlns:a16="http://schemas.microsoft.com/office/drawing/2014/main" id="{8EE89E3D-21D9-4FCE-9C43-CA9252725967}"/>
              </a:ext>
            </a:extLst>
          </p:cNvPr>
          <p:cNvPicPr>
            <a:picLocks noChangeAspect="1"/>
          </p:cNvPicPr>
          <p:nvPr/>
        </p:nvPicPr>
        <p:blipFill rotWithShape="1">
          <a:blip r:embed="rId2"/>
          <a:srcRect l="3961" t="49393" r="51556" b="32926"/>
          <a:stretch/>
        </p:blipFill>
        <p:spPr>
          <a:xfrm>
            <a:off x="190961" y="3852312"/>
            <a:ext cx="11810078" cy="2640563"/>
          </a:xfrm>
          <a:prstGeom prst="rect">
            <a:avLst/>
          </a:prstGeom>
        </p:spPr>
      </p:pic>
      <p:sp>
        <p:nvSpPr>
          <p:cNvPr id="11" name="TextBox 10">
            <a:extLst>
              <a:ext uri="{FF2B5EF4-FFF2-40B4-BE49-F238E27FC236}">
                <a16:creationId xmlns:a16="http://schemas.microsoft.com/office/drawing/2014/main" id="{29A5758B-8FEC-4F63-A8EE-2313BDD834D5}"/>
              </a:ext>
            </a:extLst>
          </p:cNvPr>
          <p:cNvSpPr txBox="1"/>
          <p:nvPr/>
        </p:nvSpPr>
        <p:spPr>
          <a:xfrm>
            <a:off x="1922106" y="2230016"/>
            <a:ext cx="8556172" cy="1200329"/>
          </a:xfrm>
          <a:prstGeom prst="rect">
            <a:avLst/>
          </a:prstGeom>
          <a:noFill/>
        </p:spPr>
        <p:txBody>
          <a:bodyPr wrap="square" rtlCol="0">
            <a:spAutoFit/>
          </a:bodyPr>
          <a:lstStyle/>
          <a:p>
            <a:pPr algn="ctr"/>
            <a:r>
              <a:rPr lang="en-US" sz="3600" b="1" dirty="0"/>
              <a:t>Example: </a:t>
            </a:r>
            <a:r>
              <a:rPr lang="en-US" sz="3600" dirty="0"/>
              <a:t>what would be the most flower-</a:t>
            </a:r>
            <a:r>
              <a:rPr lang="en-US" sz="3600" dirty="0" err="1"/>
              <a:t>ish</a:t>
            </a:r>
            <a:r>
              <a:rPr lang="en-US" sz="3600" dirty="0"/>
              <a:t> image for a given network?</a:t>
            </a:r>
            <a:endParaRPr lang="en-GB" sz="3600" dirty="0"/>
          </a:p>
        </p:txBody>
      </p:sp>
    </p:spTree>
    <p:extLst>
      <p:ext uri="{BB962C8B-B14F-4D97-AF65-F5344CB8AC3E}">
        <p14:creationId xmlns:p14="http://schemas.microsoft.com/office/powerpoint/2010/main" val="1764366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sp>
        <p:nvSpPr>
          <p:cNvPr id="11" name="TextBox 10">
            <a:extLst>
              <a:ext uri="{FF2B5EF4-FFF2-40B4-BE49-F238E27FC236}">
                <a16:creationId xmlns:a16="http://schemas.microsoft.com/office/drawing/2014/main" id="{29A5758B-8FEC-4F63-A8EE-2313BDD834D5}"/>
              </a:ext>
            </a:extLst>
          </p:cNvPr>
          <p:cNvSpPr txBox="1"/>
          <p:nvPr/>
        </p:nvSpPr>
        <p:spPr>
          <a:xfrm>
            <a:off x="1817914" y="1690688"/>
            <a:ext cx="8556172" cy="1754326"/>
          </a:xfrm>
          <a:prstGeom prst="rect">
            <a:avLst/>
          </a:prstGeom>
          <a:noFill/>
        </p:spPr>
        <p:txBody>
          <a:bodyPr wrap="square" rtlCol="0">
            <a:spAutoFit/>
          </a:bodyPr>
          <a:lstStyle/>
          <a:p>
            <a:pPr algn="ctr"/>
            <a:r>
              <a:rPr lang="en-US" sz="3600" b="1" dirty="0"/>
              <a:t>Also works with any layer outputs!</a:t>
            </a:r>
          </a:p>
          <a:p>
            <a:pPr algn="ctr"/>
            <a:r>
              <a:rPr lang="en-US" sz="3600" b="1" dirty="0"/>
              <a:t>Example:</a:t>
            </a:r>
            <a:r>
              <a:rPr lang="en-US" sz="3600" dirty="0"/>
              <a:t> Is layer 4b:409 in </a:t>
            </a:r>
            <a:r>
              <a:rPr lang="en-US" sz="3600" dirty="0" err="1"/>
              <a:t>ResNet</a:t>
            </a:r>
            <a:r>
              <a:rPr lang="en-US" sz="3600" dirty="0"/>
              <a:t> detecting dog features in images?</a:t>
            </a:r>
            <a:endParaRPr lang="en-GB" sz="3600" dirty="0"/>
          </a:p>
        </p:txBody>
      </p:sp>
      <p:pic>
        <p:nvPicPr>
          <p:cNvPr id="4" name="Picture 3">
            <a:extLst>
              <a:ext uri="{FF2B5EF4-FFF2-40B4-BE49-F238E27FC236}">
                <a16:creationId xmlns:a16="http://schemas.microsoft.com/office/drawing/2014/main" id="{09DA9902-DBF8-4380-94BA-C732452C53A5}"/>
              </a:ext>
            </a:extLst>
          </p:cNvPr>
          <p:cNvPicPr>
            <a:picLocks noChangeAspect="1"/>
          </p:cNvPicPr>
          <p:nvPr/>
        </p:nvPicPr>
        <p:blipFill rotWithShape="1">
          <a:blip r:embed="rId2"/>
          <a:srcRect l="3137" t="29235" r="23088" b="32381"/>
          <a:stretch/>
        </p:blipFill>
        <p:spPr>
          <a:xfrm>
            <a:off x="237774" y="3429000"/>
            <a:ext cx="11716452" cy="3429000"/>
          </a:xfrm>
          <a:prstGeom prst="rect">
            <a:avLst/>
          </a:prstGeom>
        </p:spPr>
      </p:pic>
    </p:spTree>
    <p:extLst>
      <p:ext uri="{BB962C8B-B14F-4D97-AF65-F5344CB8AC3E}">
        <p14:creationId xmlns:p14="http://schemas.microsoft.com/office/powerpoint/2010/main" val="929044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49E7E6D4-4705-4AB4-B427-4FA525D7D68B}"/>
              </a:ext>
            </a:extLst>
          </p:cNvPr>
          <p:cNvPicPr>
            <a:picLocks noChangeAspect="1"/>
          </p:cNvPicPr>
          <p:nvPr/>
        </p:nvPicPr>
        <p:blipFill rotWithShape="1">
          <a:blip r:embed="rId2"/>
          <a:srcRect l="13240" t="21633" r="38776" b="11565"/>
          <a:stretch/>
        </p:blipFill>
        <p:spPr>
          <a:xfrm>
            <a:off x="2694992" y="1464906"/>
            <a:ext cx="6802016" cy="5326620"/>
          </a:xfrm>
          <a:prstGeom prst="rect">
            <a:avLst/>
          </a:prstGeom>
        </p:spPr>
      </p:pic>
    </p:spTree>
    <p:extLst>
      <p:ext uri="{BB962C8B-B14F-4D97-AF65-F5344CB8AC3E}">
        <p14:creationId xmlns:p14="http://schemas.microsoft.com/office/powerpoint/2010/main" val="306945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A5CFC075-8AAA-47B9-A037-01AAECC9E304}"/>
              </a:ext>
            </a:extLst>
          </p:cNvPr>
          <p:cNvPicPr>
            <a:picLocks noChangeAspect="1"/>
          </p:cNvPicPr>
          <p:nvPr/>
        </p:nvPicPr>
        <p:blipFill rotWithShape="1">
          <a:blip r:embed="rId2"/>
          <a:srcRect l="13775" t="19592" r="38853" b="12381"/>
          <a:stretch/>
        </p:blipFill>
        <p:spPr>
          <a:xfrm>
            <a:off x="2694991" y="1363641"/>
            <a:ext cx="6802017" cy="5494359"/>
          </a:xfrm>
          <a:prstGeom prst="rect">
            <a:avLst/>
          </a:prstGeom>
        </p:spPr>
      </p:pic>
    </p:spTree>
    <p:extLst>
      <p:ext uri="{BB962C8B-B14F-4D97-AF65-F5344CB8AC3E}">
        <p14:creationId xmlns:p14="http://schemas.microsoft.com/office/powerpoint/2010/main" val="1809647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26A59D80-36B8-4A38-8F9A-BD9D79FF74C6}"/>
              </a:ext>
            </a:extLst>
          </p:cNvPr>
          <p:cNvPicPr>
            <a:picLocks noChangeAspect="1"/>
          </p:cNvPicPr>
          <p:nvPr/>
        </p:nvPicPr>
        <p:blipFill rotWithShape="1">
          <a:blip r:embed="rId2"/>
          <a:srcRect l="13622" t="17959" r="38776" b="14966"/>
          <a:stretch/>
        </p:blipFill>
        <p:spPr>
          <a:xfrm>
            <a:off x="2656114" y="1405061"/>
            <a:ext cx="6879772" cy="5452939"/>
          </a:xfrm>
          <a:prstGeom prst="rect">
            <a:avLst/>
          </a:prstGeom>
        </p:spPr>
      </p:pic>
    </p:spTree>
    <p:extLst>
      <p:ext uri="{BB962C8B-B14F-4D97-AF65-F5344CB8AC3E}">
        <p14:creationId xmlns:p14="http://schemas.microsoft.com/office/powerpoint/2010/main" val="1701096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5F2A79E4-F046-4B1E-8EB4-7BA984BF9C86}"/>
              </a:ext>
            </a:extLst>
          </p:cNvPr>
          <p:cNvPicPr>
            <a:picLocks noChangeAspect="1"/>
          </p:cNvPicPr>
          <p:nvPr/>
        </p:nvPicPr>
        <p:blipFill rotWithShape="1">
          <a:blip r:embed="rId2"/>
          <a:srcRect l="13928" t="15782" r="39082" b="16054"/>
          <a:stretch/>
        </p:blipFill>
        <p:spPr>
          <a:xfrm>
            <a:off x="2686439" y="1293861"/>
            <a:ext cx="6819122" cy="5564139"/>
          </a:xfrm>
          <a:prstGeom prst="rect">
            <a:avLst/>
          </a:prstGeom>
        </p:spPr>
      </p:pic>
    </p:spTree>
    <p:extLst>
      <p:ext uri="{BB962C8B-B14F-4D97-AF65-F5344CB8AC3E}">
        <p14:creationId xmlns:p14="http://schemas.microsoft.com/office/powerpoint/2010/main" val="114182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985E89AC-2DFD-420B-A707-DBCF5ABC7BA7}"/>
              </a:ext>
            </a:extLst>
          </p:cNvPr>
          <p:cNvPicPr>
            <a:picLocks noChangeAspect="1"/>
          </p:cNvPicPr>
          <p:nvPr/>
        </p:nvPicPr>
        <p:blipFill rotWithShape="1">
          <a:blip r:embed="rId2"/>
          <a:srcRect l="6875" t="18911" r="9387" b="16326"/>
          <a:stretch/>
        </p:blipFill>
        <p:spPr>
          <a:xfrm>
            <a:off x="751430" y="1426557"/>
            <a:ext cx="10446063" cy="4544397"/>
          </a:xfrm>
          <a:prstGeom prst="rect">
            <a:avLst/>
          </a:prstGeom>
        </p:spPr>
      </p:pic>
      <p:sp>
        <p:nvSpPr>
          <p:cNvPr id="3" name="TextBox 2">
            <a:extLst>
              <a:ext uri="{FF2B5EF4-FFF2-40B4-BE49-F238E27FC236}">
                <a16:creationId xmlns:a16="http://schemas.microsoft.com/office/drawing/2014/main" id="{BA487D62-5593-4E34-9F92-B251478743DF}"/>
              </a:ext>
            </a:extLst>
          </p:cNvPr>
          <p:cNvSpPr txBox="1"/>
          <p:nvPr/>
        </p:nvSpPr>
        <p:spPr>
          <a:xfrm>
            <a:off x="531447" y="6231265"/>
            <a:ext cx="11207262" cy="523220"/>
          </a:xfrm>
          <a:prstGeom prst="rect">
            <a:avLst/>
          </a:prstGeom>
          <a:noFill/>
        </p:spPr>
        <p:txBody>
          <a:bodyPr wrap="square" rtlCol="0">
            <a:spAutoFit/>
          </a:bodyPr>
          <a:lstStyle/>
          <a:p>
            <a:pPr algn="ctr"/>
            <a:r>
              <a:rPr lang="en-GB" sz="2800" dirty="0"/>
              <a:t>Deep Learning </a:t>
            </a:r>
            <a:r>
              <a:rPr lang="en-GB" sz="2800" dirty="0" err="1"/>
              <a:t>Tensorflow</a:t>
            </a:r>
            <a:r>
              <a:rPr lang="en-GB" sz="2800" dirty="0"/>
              <a:t> Playground: </a:t>
            </a:r>
            <a:r>
              <a:rPr lang="en-US" sz="2800" dirty="0">
                <a:hlinkClick r:id="rId3"/>
              </a:rPr>
              <a:t>https://playground.tensorflow.org</a:t>
            </a:r>
            <a:r>
              <a:rPr lang="en-GB" sz="2800" dirty="0"/>
              <a:t> </a:t>
            </a:r>
            <a:endParaRPr lang="en-US" sz="2800" dirty="0"/>
          </a:p>
        </p:txBody>
      </p:sp>
    </p:spTree>
    <p:extLst>
      <p:ext uri="{BB962C8B-B14F-4D97-AF65-F5344CB8AC3E}">
        <p14:creationId xmlns:p14="http://schemas.microsoft.com/office/powerpoint/2010/main" val="3673468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a:xfrm>
                <a:off x="838200" y="1825624"/>
                <a:ext cx="10515600" cy="5032375"/>
              </a:xfrm>
            </p:spPr>
            <p:txBody>
              <a:bodyPr/>
              <a:lstStyle/>
              <a:p>
                <a:pPr marL="0" indent="0">
                  <a:buNone/>
                </a:pPr>
                <a:r>
                  <a:rPr lang="en-US" dirty="0"/>
                  <a:t>Consider a trained model.</a:t>
                </a:r>
              </a:p>
              <a:p>
                <a:r>
                  <a:rPr lang="en-US" b="1" dirty="0"/>
                  <a:t>Question: </a:t>
                </a:r>
                <a:r>
                  <a:rPr lang="en-US" dirty="0"/>
                  <a:t>for a given class </a:t>
                </a:r>
                <a14:m>
                  <m:oMath xmlns:m="http://schemas.openxmlformats.org/officeDocument/2006/math">
                    <m:r>
                      <a:rPr lang="en-US" b="0"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dirty="0"/>
                  <a:t>Find the input </a:t>
                </a:r>
                <a14:m>
                  <m:oMath xmlns:m="http://schemas.openxmlformats.org/officeDocument/2006/math">
                    <m:r>
                      <a:rPr lang="en-US" b="0" i="1" dirty="0" smtClean="0">
                        <a:latin typeface="Cambria Math" panose="02040503050406030204" pitchFamily="18" charset="0"/>
                      </a:rPr>
                      <m:t>𝑥</m:t>
                    </m:r>
                  </m:oMath>
                </a14:m>
                <a:r>
                  <a:rPr lang="en-US" dirty="0"/>
                  <a:t>, which maximizes a certain output of interest (either a final probability class or the output of a layer).</a:t>
                </a:r>
              </a:p>
              <a:p>
                <a:endParaRPr lang="en-US" b="1" dirty="0"/>
              </a:p>
              <a:p>
                <a:r>
                  <a:rPr lang="en-US" b="1" dirty="0"/>
                  <a:t>Still, a very subjective approach.</a:t>
                </a:r>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348"/>
                </a:stretch>
              </a:blipFill>
            </p:spPr>
            <p:txBody>
              <a:bodyPr/>
              <a:lstStyle/>
              <a:p>
                <a:r>
                  <a:rPr lang="en-GB">
                    <a:noFill/>
                  </a:rPr>
                  <a:t> </a:t>
                </a:r>
              </a:p>
            </p:txBody>
          </p:sp>
        </mc:Fallback>
      </mc:AlternateContent>
    </p:spTree>
    <p:extLst>
      <p:ext uri="{BB962C8B-B14F-4D97-AF65-F5344CB8AC3E}">
        <p14:creationId xmlns:p14="http://schemas.microsoft.com/office/powerpoint/2010/main" val="640978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8DFD76-1ED2-433C-B77E-6C63750FEFC3}"/>
                  </a:ext>
                </a:extLst>
              </p:cNvPr>
              <p:cNvSpPr>
                <a:spLocks noGrp="1"/>
              </p:cNvSpPr>
              <p:nvPr>
                <p:ph idx="1"/>
              </p:nvPr>
            </p:nvSpPr>
            <p:spPr/>
            <p:txBody>
              <a:bodyPr/>
              <a:lstStyle/>
              <a:p>
                <a:r>
                  <a:rPr lang="en-US" dirty="0"/>
                  <a:t>Consider an image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and a given decision metric, for instance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the probability of </a:t>
                </a:r>
                <a14:m>
                  <m:oMath xmlns:m="http://schemas.openxmlformats.org/officeDocument/2006/math">
                    <m:r>
                      <a:rPr lang="en-GB" i="1" dirty="0" smtClean="0">
                        <a:latin typeface="Cambria Math" panose="02040503050406030204" pitchFamily="18" charset="0"/>
                      </a:rPr>
                      <m:t>𝑥</m:t>
                    </m:r>
                  </m:oMath>
                </a14:m>
                <a:r>
                  <a:rPr lang="en-GB" dirty="0"/>
                  <a:t> being classified as it ground truth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r>
                  <a:rPr lang="en-GB" b="1" dirty="0"/>
                  <a:t>Following the dropout idea: </a:t>
                </a:r>
                <a:r>
                  <a:rPr lang="en-GB" dirty="0"/>
                  <a:t>If I was to wipe out parts of the image and remove some dimensions of the input, which ones would most likely affect the decision?</a:t>
                </a:r>
              </a:p>
              <a:p>
                <a:r>
                  <a:rPr lang="en-GB" b="1" dirty="0"/>
                  <a:t>This would indicate that the pixels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𝒅</m:t>
                        </m:r>
                      </m:sub>
                    </m:sSub>
                  </m:oMath>
                </a14:m>
                <a:r>
                  <a:rPr lang="en-GB" b="1" dirty="0"/>
                  <a:t> are important or not in classifying </a:t>
                </a:r>
                <a14:m>
                  <m:oMath xmlns:m="http://schemas.openxmlformats.org/officeDocument/2006/math">
                    <m:r>
                      <a:rPr lang="en-GB" b="1" i="1" dirty="0" smtClean="0">
                        <a:latin typeface="Cambria Math" panose="02040503050406030204" pitchFamily="18" charset="0"/>
                      </a:rPr>
                      <m:t>𝒙</m:t>
                    </m:r>
                  </m:oMath>
                </a14:m>
                <a:r>
                  <a:rPr lang="en-GB" b="1" dirty="0"/>
                  <a:t> as </a:t>
                </a:r>
                <a14:m>
                  <m:oMath xmlns:m="http://schemas.openxmlformats.org/officeDocument/2006/math">
                    <m:r>
                      <a:rPr lang="en-US" b="1" i="1" smtClean="0">
                        <a:latin typeface="Cambria Math" panose="02040503050406030204" pitchFamily="18" charset="0"/>
                      </a:rPr>
                      <m:t>𝒄</m:t>
                    </m:r>
                  </m:oMath>
                </a14:m>
                <a:r>
                  <a:rPr lang="en-GB" b="1" dirty="0"/>
                  <a:t>!</a:t>
                </a:r>
              </a:p>
            </p:txBody>
          </p:sp>
        </mc:Choice>
        <mc:Fallback xmlns="">
          <p:sp>
            <p:nvSpPr>
              <p:cNvPr id="3" name="Content Placeholder 2">
                <a:extLst>
                  <a:ext uri="{FF2B5EF4-FFF2-40B4-BE49-F238E27FC236}">
                    <a16:creationId xmlns:a16="http://schemas.microsoft.com/office/drawing/2014/main" id="{AE8DFD76-1ED2-433C-B77E-6C63750FEFC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643749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spTree>
    <p:extLst>
      <p:ext uri="{BB962C8B-B14F-4D97-AF65-F5344CB8AC3E}">
        <p14:creationId xmlns:p14="http://schemas.microsoft.com/office/powerpoint/2010/main" val="1735167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p:txBody>
              <a:bodyPr/>
              <a:lstStyle/>
              <a:p>
                <a:r>
                  <a:rPr lang="en-US" dirty="0"/>
                  <a:t>Typically, one can wipe out certain pixels of </a:t>
                </a:r>
                <a14:m>
                  <m:oMath xmlns:m="http://schemas.openxmlformats.org/officeDocument/2006/math">
                    <m:r>
                      <a:rPr lang="en-US" i="1" dirty="0" smtClean="0">
                        <a:latin typeface="Cambria Math" panose="02040503050406030204" pitchFamily="18" charset="0"/>
                      </a:rPr>
                      <m:t>𝑥</m:t>
                    </m:r>
                  </m:oMath>
                </a14:m>
                <a:r>
                  <a:rPr lang="en-US" dirty="0"/>
                  <a:t> and replace them with black values.</a:t>
                </a:r>
              </a:p>
              <a:p>
                <a:r>
                  <a:rPr lang="en-US" dirty="0"/>
                  <a:t>Then, we could attempt to find the pixels (with a given percentage </a:t>
                </a:r>
                <a14:m>
                  <m:oMath xmlns:m="http://schemas.openxmlformats.org/officeDocument/2006/math">
                    <m:r>
                      <a:rPr lang="en-US" i="1" dirty="0" smtClean="0">
                        <a:latin typeface="Cambria Math" panose="02040503050406030204" pitchFamily="18" charset="0"/>
                      </a:rPr>
                      <m:t>𝑝</m:t>
                    </m:r>
                  </m:oMath>
                </a14:m>
                <a:r>
                  <a:rPr lang="en-US" dirty="0"/>
                  <a:t>), to maximize the output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p>
              <a:p>
                <a:endParaRPr lang="en-US" dirty="0"/>
              </a:p>
              <a:p>
                <a:endParaRPr lang="en-GB" dirty="0"/>
              </a:p>
            </p:txBody>
          </p:sp>
        </mc:Choice>
        <mc:Fallback xmlns="">
          <p:sp>
            <p:nvSpPr>
              <p:cNvPr id="6" name="Content Placeholder 5">
                <a:extLst>
                  <a:ext uri="{FF2B5EF4-FFF2-40B4-BE49-F238E27FC236}">
                    <a16:creationId xmlns:a16="http://schemas.microsoft.com/office/drawing/2014/main" id="{9E4E553C-19D2-41F0-A906-023F15C70E6F}"/>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584B0AAE-336C-4F6E-BF5A-3F20D47257A3}"/>
              </a:ext>
            </a:extLst>
          </p:cNvPr>
          <p:cNvPicPr>
            <a:picLocks noChangeAspect="1"/>
          </p:cNvPicPr>
          <p:nvPr/>
        </p:nvPicPr>
        <p:blipFill rotWithShape="1">
          <a:blip r:embed="rId3"/>
          <a:srcRect l="15383" t="37824" r="35867" b="34149"/>
          <a:stretch/>
        </p:blipFill>
        <p:spPr>
          <a:xfrm>
            <a:off x="1398036" y="3596076"/>
            <a:ext cx="9780037" cy="3162775"/>
          </a:xfrm>
          <a:prstGeom prst="rect">
            <a:avLst/>
          </a:prstGeom>
        </p:spPr>
      </p:pic>
    </p:spTree>
    <p:extLst>
      <p:ext uri="{BB962C8B-B14F-4D97-AF65-F5344CB8AC3E}">
        <p14:creationId xmlns:p14="http://schemas.microsoft.com/office/powerpoint/2010/main" val="4182342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7" name="Picture 6">
            <a:extLst>
              <a:ext uri="{FF2B5EF4-FFF2-40B4-BE49-F238E27FC236}">
                <a16:creationId xmlns:a16="http://schemas.microsoft.com/office/drawing/2014/main" id="{4C1E866D-A418-4455-BEAE-9945CB95D10C}"/>
              </a:ext>
            </a:extLst>
          </p:cNvPr>
          <p:cNvPicPr>
            <a:picLocks noChangeAspect="1"/>
          </p:cNvPicPr>
          <p:nvPr/>
        </p:nvPicPr>
        <p:blipFill rotWithShape="1">
          <a:blip r:embed="rId2"/>
          <a:srcRect l="2219" t="28708" r="22781" b="15782"/>
          <a:stretch/>
        </p:blipFill>
        <p:spPr>
          <a:xfrm>
            <a:off x="223934" y="1614194"/>
            <a:ext cx="11718397" cy="4878681"/>
          </a:xfrm>
          <a:prstGeom prst="rect">
            <a:avLst/>
          </a:prstGeom>
        </p:spPr>
      </p:pic>
    </p:spTree>
    <p:extLst>
      <p:ext uri="{BB962C8B-B14F-4D97-AF65-F5344CB8AC3E}">
        <p14:creationId xmlns:p14="http://schemas.microsoft.com/office/powerpoint/2010/main" val="4132539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BB8B393-8E23-431C-9F6C-E6DD9A78217B}"/>
              </a:ext>
            </a:extLst>
          </p:cNvPr>
          <p:cNvPicPr>
            <a:picLocks noChangeAspect="1"/>
          </p:cNvPicPr>
          <p:nvPr/>
        </p:nvPicPr>
        <p:blipFill rotWithShape="1">
          <a:blip r:embed="rId2"/>
          <a:srcRect l="1684" t="28709" r="22627" b="15645"/>
          <a:stretch/>
        </p:blipFill>
        <p:spPr>
          <a:xfrm>
            <a:off x="119229" y="1690688"/>
            <a:ext cx="11953541" cy="4943377"/>
          </a:xfrm>
          <a:prstGeom prst="rect">
            <a:avLst/>
          </a:prstGeom>
        </p:spPr>
      </p:pic>
    </p:spTree>
    <p:extLst>
      <p:ext uri="{BB962C8B-B14F-4D97-AF65-F5344CB8AC3E}">
        <p14:creationId xmlns:p14="http://schemas.microsoft.com/office/powerpoint/2010/main" val="176016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5" name="Picture 4">
            <a:extLst>
              <a:ext uri="{FF2B5EF4-FFF2-40B4-BE49-F238E27FC236}">
                <a16:creationId xmlns:a16="http://schemas.microsoft.com/office/drawing/2014/main" id="{4250A159-6832-420B-96DF-C7BED014C9DB}"/>
              </a:ext>
            </a:extLst>
          </p:cNvPr>
          <p:cNvPicPr>
            <a:picLocks noChangeAspect="1"/>
          </p:cNvPicPr>
          <p:nvPr/>
        </p:nvPicPr>
        <p:blipFill rotWithShape="1">
          <a:blip r:embed="rId2"/>
          <a:srcRect l="1990" t="28844" r="22627" b="15102"/>
          <a:stretch/>
        </p:blipFill>
        <p:spPr>
          <a:xfrm>
            <a:off x="135816" y="1690688"/>
            <a:ext cx="11920368" cy="4985981"/>
          </a:xfrm>
          <a:prstGeom prst="rect">
            <a:avLst/>
          </a:prstGeom>
        </p:spPr>
      </p:pic>
    </p:spTree>
    <p:extLst>
      <p:ext uri="{BB962C8B-B14F-4D97-AF65-F5344CB8AC3E}">
        <p14:creationId xmlns:p14="http://schemas.microsoft.com/office/powerpoint/2010/main" val="3327038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A31F042-4E52-45EB-BFB5-FB4EB06BA521}"/>
              </a:ext>
            </a:extLst>
          </p:cNvPr>
          <p:cNvPicPr>
            <a:picLocks noChangeAspect="1"/>
          </p:cNvPicPr>
          <p:nvPr/>
        </p:nvPicPr>
        <p:blipFill rotWithShape="1">
          <a:blip r:embed="rId2"/>
          <a:srcRect l="2220" t="28435" r="22704" b="15782"/>
          <a:stretch/>
        </p:blipFill>
        <p:spPr>
          <a:xfrm>
            <a:off x="142226" y="1590869"/>
            <a:ext cx="11907547" cy="4976651"/>
          </a:xfrm>
          <a:prstGeom prst="rect">
            <a:avLst/>
          </a:prstGeom>
        </p:spPr>
      </p:pic>
    </p:spTree>
    <p:extLst>
      <p:ext uri="{BB962C8B-B14F-4D97-AF65-F5344CB8AC3E}">
        <p14:creationId xmlns:p14="http://schemas.microsoft.com/office/powerpoint/2010/main" val="515919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8" name="Picture 7">
            <a:extLst>
              <a:ext uri="{FF2B5EF4-FFF2-40B4-BE49-F238E27FC236}">
                <a16:creationId xmlns:a16="http://schemas.microsoft.com/office/drawing/2014/main" id="{C61DDE32-24CD-4010-B560-7DB67025F62C}"/>
              </a:ext>
            </a:extLst>
          </p:cNvPr>
          <p:cNvPicPr>
            <a:picLocks noChangeAspect="1"/>
          </p:cNvPicPr>
          <p:nvPr/>
        </p:nvPicPr>
        <p:blipFill rotWithShape="1">
          <a:blip r:embed="rId2"/>
          <a:srcRect l="1454" t="30885" r="22398" b="16054"/>
          <a:stretch/>
        </p:blipFill>
        <p:spPr>
          <a:xfrm>
            <a:off x="126891" y="1813572"/>
            <a:ext cx="11938218" cy="4679303"/>
          </a:xfrm>
          <a:prstGeom prst="rect">
            <a:avLst/>
          </a:prstGeom>
        </p:spPr>
      </p:pic>
    </p:spTree>
    <p:extLst>
      <p:ext uri="{BB962C8B-B14F-4D97-AF65-F5344CB8AC3E}">
        <p14:creationId xmlns:p14="http://schemas.microsoft.com/office/powerpoint/2010/main" val="2038550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a:xfrm>
            <a:off x="523631" y="1825625"/>
            <a:ext cx="11230707" cy="4351338"/>
          </a:xfrm>
        </p:spPr>
        <p:txBody>
          <a:bodyPr/>
          <a:lstStyle/>
          <a:p>
            <a:pPr marL="0" indent="0">
              <a:buNone/>
            </a:pPr>
            <a:r>
              <a:rPr lang="en-US" dirty="0"/>
              <a:t>One could also wonder what could be more meaningful perturbation to the image to make it adversarial in the most efficient manner. For instance, blurring some pixels, rather than others, might have better results.</a:t>
            </a:r>
          </a:p>
          <a:p>
            <a:r>
              <a:rPr lang="en-US" b="1" dirty="0"/>
              <a:t>Finding said pixels, will show which parts of the image are important for classification, and therefore what the model has learnt to recognize.</a:t>
            </a:r>
          </a:p>
          <a:p>
            <a:endParaRPr lang="en-GB" dirty="0"/>
          </a:p>
        </p:txBody>
      </p:sp>
      <p:pic>
        <p:nvPicPr>
          <p:cNvPr id="4" name="Picture 3">
            <a:extLst>
              <a:ext uri="{FF2B5EF4-FFF2-40B4-BE49-F238E27FC236}">
                <a16:creationId xmlns:a16="http://schemas.microsoft.com/office/drawing/2014/main" id="{316E04A0-BABB-47B4-A3A2-8BD8A45D8856}"/>
              </a:ext>
            </a:extLst>
          </p:cNvPr>
          <p:cNvPicPr>
            <a:picLocks noChangeAspect="1"/>
          </p:cNvPicPr>
          <p:nvPr/>
        </p:nvPicPr>
        <p:blipFill rotWithShape="1">
          <a:blip r:embed="rId2"/>
          <a:srcRect l="15306" t="41497" r="36939" b="32789"/>
          <a:stretch/>
        </p:blipFill>
        <p:spPr>
          <a:xfrm>
            <a:off x="1609214" y="4140043"/>
            <a:ext cx="8973572" cy="2717957"/>
          </a:xfrm>
          <a:prstGeom prst="rect">
            <a:avLst/>
          </a:prstGeom>
        </p:spPr>
      </p:pic>
    </p:spTree>
    <p:extLst>
      <p:ext uri="{BB962C8B-B14F-4D97-AF65-F5344CB8AC3E}">
        <p14:creationId xmlns:p14="http://schemas.microsoft.com/office/powerpoint/2010/main" val="2690286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idx="1"/>
              </p:nvPr>
            </p:nvSpPr>
            <p:spPr/>
            <p:txBody>
              <a:bodyPr/>
              <a:lstStyle/>
              <a:p>
                <a:pPr marL="0" indent="0">
                  <a:buNone/>
                </a:pPr>
                <a:r>
                  <a:rPr lang="en-US" dirty="0"/>
                  <a:t>Consider a trained model </a:t>
                </a:r>
                <a14:m>
                  <m:oMath xmlns:m="http://schemas.openxmlformats.org/officeDocument/2006/math">
                    <m:r>
                      <a:rPr lang="en-US" i="1" dirty="0" smtClean="0">
                        <a:latin typeface="Cambria Math" panose="02040503050406030204" pitchFamily="18" charset="0"/>
                      </a:rPr>
                      <m:t>𝑓</m:t>
                    </m:r>
                  </m:oMath>
                </a14:m>
                <a:r>
                  <a:rPr lang="en-US" dirty="0"/>
                  <a:t> and a dataset.</a:t>
                </a:r>
                <a:endParaRPr lang="en-US" b="1" dirty="0"/>
              </a:p>
              <a:p>
                <a:r>
                  <a:rPr lang="en-US" b="1" dirty="0"/>
                  <a:t>What we would like: </a:t>
                </a:r>
                <a:r>
                  <a:rPr lang="en-US" dirty="0"/>
                  <a:t>for a given input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define some importance measure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quantifying how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oMath>
                </a14:m>
                <a:r>
                  <a:rPr lang="en-GB" dirty="0"/>
                  <a:t> contributes to the decision returned by a given model </a:t>
                </a:r>
                <a14:m>
                  <m:oMath xmlns:m="http://schemas.openxmlformats.org/officeDocument/2006/math">
                    <m:r>
                      <a:rPr lang="en-GB" i="1" dirty="0" smtClean="0">
                        <a:latin typeface="Cambria Math" panose="02040503050406030204" pitchFamily="18" charset="0"/>
                      </a:rPr>
                      <m:t>𝑓</m:t>
                    </m:r>
                  </m:oMath>
                </a14:m>
                <a:r>
                  <a:rPr lang="en-GB" dirty="0"/>
                  <a:t>.</a:t>
                </a:r>
              </a:p>
              <a:p>
                <a:endParaRPr lang="en-GB" dirty="0"/>
              </a:p>
              <a:p>
                <a:r>
                  <a:rPr lang="en-GB" dirty="0"/>
                  <a:t>This would typically tell us which pixels of an image were important in deciding for the class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a:t>
                </a:r>
              </a:p>
              <a:p>
                <a:r>
                  <a:rPr lang="en-GB" dirty="0"/>
                  <a:t>Which pixels in the image are making the image dog-</a:t>
                </a:r>
                <a:r>
                  <a:rPr lang="en-GB" dirty="0" err="1"/>
                  <a:t>ish</a:t>
                </a:r>
                <a:r>
                  <a:rPr lang="en-GB" dirty="0"/>
                  <a:t>?</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idx="1"/>
              </p:nvPr>
            </p:nvSpPr>
            <p:spPr>
              <a:blipFill>
                <a:blip r:embed="rId2"/>
                <a:stretch>
                  <a:fillRect l="-1217" t="-2241" r="-1565"/>
                </a:stretch>
              </a:blipFill>
            </p:spPr>
            <p:txBody>
              <a:bodyPr/>
              <a:lstStyle/>
              <a:p>
                <a:r>
                  <a:rPr lang="en-GB">
                    <a:noFill/>
                  </a:rPr>
                  <a:t> </a:t>
                </a:r>
              </a:p>
            </p:txBody>
          </p:sp>
        </mc:Fallback>
      </mc:AlternateContent>
    </p:spTree>
    <p:extLst>
      <p:ext uri="{BB962C8B-B14F-4D97-AF65-F5344CB8AC3E}">
        <p14:creationId xmlns:p14="http://schemas.microsoft.com/office/powerpoint/2010/main" val="3908333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p:pic>
        <p:nvPicPr>
          <p:cNvPr id="5" name="Picture 4">
            <a:extLst>
              <a:ext uri="{FF2B5EF4-FFF2-40B4-BE49-F238E27FC236}">
                <a16:creationId xmlns:a16="http://schemas.microsoft.com/office/drawing/2014/main" id="{0FE2ACF6-C73E-41B2-A725-D6D266E6D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15" y="1695190"/>
            <a:ext cx="11858685" cy="4797685"/>
          </a:xfrm>
          <a:prstGeom prst="rect">
            <a:avLst/>
          </a:prstGeom>
        </p:spPr>
      </p:pic>
    </p:spTree>
    <p:extLst>
      <p:ext uri="{BB962C8B-B14F-4D97-AF65-F5344CB8AC3E}">
        <p14:creationId xmlns:p14="http://schemas.microsoft.com/office/powerpoint/2010/main" val="2511886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3013736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3" name="Picture 2">
            <a:extLst>
              <a:ext uri="{FF2B5EF4-FFF2-40B4-BE49-F238E27FC236}">
                <a16:creationId xmlns:a16="http://schemas.microsoft.com/office/drawing/2014/main" id="{0F9B5457-2F9F-4130-95CD-D19B49301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5359" y="2067573"/>
            <a:ext cx="6613538" cy="4409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1931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860A79F-300E-4F61-8DFD-1B3ED8E94907}"/>
              </a:ext>
            </a:extLst>
          </p:cNvPr>
          <p:cNvPicPr>
            <a:picLocks noChangeAspect="1"/>
          </p:cNvPicPr>
          <p:nvPr/>
        </p:nvPicPr>
        <p:blipFill rotWithShape="1">
          <a:blip r:embed="rId3"/>
          <a:srcRect l="32985" t="32925" r="38316" b="30068"/>
          <a:stretch/>
        </p:blipFill>
        <p:spPr>
          <a:xfrm>
            <a:off x="6282612" y="2030898"/>
            <a:ext cx="5728810" cy="4155298"/>
          </a:xfrm>
          <a:prstGeom prst="rect">
            <a:avLst/>
          </a:prstGeom>
        </p:spPr>
      </p:pic>
    </p:spTree>
    <p:extLst>
      <p:ext uri="{BB962C8B-B14F-4D97-AF65-F5344CB8AC3E}">
        <p14:creationId xmlns:p14="http://schemas.microsoft.com/office/powerpoint/2010/main" val="2761092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154277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In the case of a fully connected, with no activation functions, i.e.</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a:p>
                <a:pPr marL="0" indent="0">
                  <a:buNone/>
                </a:pPr>
                <a:endParaRPr lang="en-US" dirty="0"/>
              </a:p>
              <a:p>
                <a:r>
                  <a:rPr lang="en-US" dirty="0"/>
                  <a:t>With </a:t>
                </a: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 </m:t>
                    </m:r>
                  </m:oMath>
                </a14:m>
                <a:r>
                  <a:rPr lang="en-US" dirty="0"/>
                  <a:t>and</a:t>
                </a:r>
                <a:br>
                  <a:rPr lang="en-US" dirty="0"/>
                </a:br>
                <a14:m>
                  <m:oMath xmlns:m="http://schemas.openxmlformats.org/officeDocument/2006/math">
                    <m:r>
                      <a:rPr lang="en-US" i="1" dirty="0" smtClean="0">
                        <a:latin typeface="Cambria Math" panose="02040503050406030204" pitchFamily="18" charset="0"/>
                      </a:rPr>
                      <m:t>𝑤</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m:t>
                    </m:r>
                  </m:oMath>
                </a14:m>
                <a:r>
                  <a:rPr lang="en-US" dirty="0"/>
                  <a:t>.</a:t>
                </a:r>
              </a:p>
              <a:p>
                <a:r>
                  <a:rPr lang="en-US" dirty="0"/>
                  <a:t>We then have</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𝑑</m:t>
                          </m:r>
                        </m:sub>
                        <m:sup>
                          <m:r>
                            <a:rPr lang="en-US" b="0" i="1" smtClean="0">
                              <a:solidFill>
                                <a:srgbClr val="C00000"/>
                              </a:solidFill>
                              <a:latin typeface="Cambria Math" panose="02040503050406030204" pitchFamily="18" charset="0"/>
                            </a:rPr>
                            <m:t>2</m:t>
                          </m:r>
                        </m:sup>
                      </m:sSubSup>
                    </m:oMath>
                  </m:oMathPara>
                </a14:m>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2791018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358970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a:t>
                </a:r>
                <a:r>
                  <a:rPr lang="en-US" b="1" dirty="0">
                    <a:solidFill>
                      <a:srgbClr val="C00000"/>
                    </a:solidFill>
                  </a:rPr>
                  <a:t>x input </a:t>
                </a:r>
                <a:r>
                  <a:rPr lang="en-US" b="1" dirty="0"/>
                  <a:t>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18"/>
                </a:stretch>
              </a:blipFill>
            </p:spPr>
            <p:txBody>
              <a:bodyPr/>
              <a:lstStyle/>
              <a:p>
                <a:r>
                  <a:rPr lang="en-GB">
                    <a:noFill/>
                  </a:rPr>
                  <a:t> </a:t>
                </a:r>
              </a:p>
            </p:txBody>
          </p:sp>
        </mc:Fallback>
      </mc:AlternateContent>
    </p:spTree>
    <p:extLst>
      <p:ext uri="{BB962C8B-B14F-4D97-AF65-F5344CB8AC3E}">
        <p14:creationId xmlns:p14="http://schemas.microsoft.com/office/powerpoint/2010/main" val="4076533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a:t>
                </a:r>
                <a:r>
                  <a:rPr lang="en-US" b="1" dirty="0"/>
                  <a:t>gradient </a:t>
                </a:r>
                <a:r>
                  <a:rPr lang="en-US" b="1" dirty="0">
                    <a:solidFill>
                      <a:srgbClr val="C00000"/>
                    </a:solidFill>
                  </a:rPr>
                  <a:t>x input </a:t>
                </a:r>
                <a:r>
                  <a:rPr lang="en-US" b="1" dirty="0"/>
                  <a:t>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r="-118"/>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dirty="0"/>
              <a:t>Fixes (partially) the previously mentioned problem.</a:t>
            </a:r>
          </a:p>
          <a:p>
            <a:r>
              <a:rPr lang="en-US" dirty="0"/>
              <a:t>Works well for shallow nets and sigmoid networks.</a:t>
            </a:r>
          </a:p>
        </p:txBody>
      </p:sp>
    </p:spTree>
    <p:extLst>
      <p:ext uri="{BB962C8B-B14F-4D97-AF65-F5344CB8AC3E}">
        <p14:creationId xmlns:p14="http://schemas.microsoft.com/office/powerpoint/2010/main" val="1833340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AB99-D2FA-46BD-8F8F-09C1A71A7A2F}"/>
              </a:ext>
            </a:extLst>
          </p:cNvPr>
          <p:cNvSpPr>
            <a:spLocks noGrp="1"/>
          </p:cNvSpPr>
          <p:nvPr>
            <p:ph type="title"/>
          </p:nvPr>
        </p:nvSpPr>
        <p:spPr/>
        <p:txBody>
          <a:bodyPr/>
          <a:lstStyle/>
          <a:p>
            <a:r>
              <a:rPr lang="en-US" dirty="0"/>
              <a:t>Gradients vs Gradient x Input Sensitivity</a:t>
            </a:r>
            <a:endParaRPr lang="en-GB" dirty="0"/>
          </a:p>
        </p:txBody>
      </p:sp>
      <p:sp>
        <p:nvSpPr>
          <p:cNvPr id="7" name="Content Placeholder 6">
            <a:extLst>
              <a:ext uri="{FF2B5EF4-FFF2-40B4-BE49-F238E27FC236}">
                <a16:creationId xmlns:a16="http://schemas.microsoft.com/office/drawing/2014/main" id="{8D70B0E2-93EF-4A24-8AFC-53B7A32671D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Overall, gradient x input sensitivity seems to perform slightly better at identifying subpixels which seem to matter but…</a:t>
            </a:r>
          </a:p>
          <a:p>
            <a:r>
              <a:rPr lang="en-US" b="1" dirty="0"/>
              <a:t>Still very noisy</a:t>
            </a:r>
          </a:p>
          <a:p>
            <a:r>
              <a:rPr lang="en-US" b="1" dirty="0"/>
              <a:t>Strongly affected by activation functions (</a:t>
            </a:r>
            <a:r>
              <a:rPr lang="en-US" b="1" dirty="0" err="1"/>
              <a:t>ReLU</a:t>
            </a:r>
            <a:r>
              <a:rPr lang="en-US" b="1" dirty="0"/>
              <a:t>?!)</a:t>
            </a:r>
          </a:p>
          <a:p>
            <a:r>
              <a:rPr lang="en-US" b="1" dirty="0"/>
              <a:t>And only showing sensitivity, not the most contributing pixels!</a:t>
            </a:r>
          </a:p>
          <a:p>
            <a:r>
              <a:rPr lang="en-US" b="1" dirty="0">
                <a:solidFill>
                  <a:srgbClr val="C00000"/>
                </a:solidFill>
              </a:rPr>
              <a:t>Need to come up with more advanced measures!</a:t>
            </a:r>
            <a:endParaRPr lang="en-GB" b="1" dirty="0">
              <a:solidFill>
                <a:srgbClr val="C00000"/>
              </a:solidFill>
            </a:endParaRPr>
          </a:p>
        </p:txBody>
      </p:sp>
      <p:pic>
        <p:nvPicPr>
          <p:cNvPr id="5" name="Picture 4">
            <a:extLst>
              <a:ext uri="{FF2B5EF4-FFF2-40B4-BE49-F238E27FC236}">
                <a16:creationId xmlns:a16="http://schemas.microsoft.com/office/drawing/2014/main" id="{90A86CF8-AC37-4FAE-82D5-B38ACCA791BA}"/>
              </a:ext>
            </a:extLst>
          </p:cNvPr>
          <p:cNvPicPr>
            <a:picLocks noChangeAspect="1"/>
          </p:cNvPicPr>
          <p:nvPr/>
        </p:nvPicPr>
        <p:blipFill rotWithShape="1">
          <a:blip r:embed="rId2"/>
          <a:srcRect l="1148" t="39864" r="75885" b="19320"/>
          <a:stretch/>
        </p:blipFill>
        <p:spPr>
          <a:xfrm>
            <a:off x="6272289" y="2157046"/>
            <a:ext cx="4021224" cy="4019917"/>
          </a:xfrm>
          <a:prstGeom prst="rect">
            <a:avLst/>
          </a:prstGeom>
        </p:spPr>
      </p:pic>
      <p:pic>
        <p:nvPicPr>
          <p:cNvPr id="6" name="Picture 5">
            <a:extLst>
              <a:ext uri="{FF2B5EF4-FFF2-40B4-BE49-F238E27FC236}">
                <a16:creationId xmlns:a16="http://schemas.microsoft.com/office/drawing/2014/main" id="{D1341FAB-1986-4A3F-8A52-447A7ECB2313}"/>
              </a:ext>
            </a:extLst>
          </p:cNvPr>
          <p:cNvPicPr>
            <a:picLocks noChangeAspect="1"/>
          </p:cNvPicPr>
          <p:nvPr/>
        </p:nvPicPr>
        <p:blipFill rotWithShape="1">
          <a:blip r:embed="rId2"/>
          <a:srcRect l="45713" t="39864" r="43444" b="19320"/>
          <a:stretch/>
        </p:blipFill>
        <p:spPr>
          <a:xfrm>
            <a:off x="10293513" y="2157045"/>
            <a:ext cx="1898487" cy="4019918"/>
          </a:xfrm>
          <a:prstGeom prst="rect">
            <a:avLst/>
          </a:prstGeom>
        </p:spPr>
      </p:pic>
    </p:spTree>
    <p:extLst>
      <p:ext uri="{BB962C8B-B14F-4D97-AF65-F5344CB8AC3E}">
        <p14:creationId xmlns:p14="http://schemas.microsoft.com/office/powerpoint/2010/main" val="3420542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In this lecture</a:t>
            </a:r>
          </a:p>
          <a:p>
            <a:r>
              <a:rPr lang="en-US" dirty="0"/>
              <a:t>Concept of interpretability</a:t>
            </a:r>
          </a:p>
          <a:p>
            <a:r>
              <a:rPr lang="en-US" dirty="0"/>
              <a:t>Why is interpretability needed</a:t>
            </a:r>
          </a:p>
          <a:p>
            <a:r>
              <a:rPr lang="en-US" dirty="0"/>
              <a:t>t-SNE method</a:t>
            </a:r>
          </a:p>
          <a:p>
            <a:r>
              <a:rPr lang="en-US" dirty="0"/>
              <a:t>Analyzing features with activation maximization</a:t>
            </a:r>
          </a:p>
          <a:p>
            <a:r>
              <a:rPr lang="en-US" dirty="0"/>
              <a:t>Occlusion methods</a:t>
            </a:r>
          </a:p>
          <a:p>
            <a:r>
              <a:rPr lang="en-US" dirty="0"/>
              <a:t>Gradient and Gradient x Input sensitivity methods</a:t>
            </a:r>
          </a:p>
          <a:p>
            <a:r>
              <a:rPr lang="en-US" dirty="0"/>
              <a:t>(LIME)</a:t>
            </a:r>
          </a:p>
          <a:p>
            <a:r>
              <a:rPr lang="en-US" dirty="0"/>
              <a:t>(Guided Backpropagation)</a:t>
            </a:r>
          </a:p>
          <a:p>
            <a:r>
              <a:rPr lang="en-US" dirty="0"/>
              <a:t>(LRP)</a:t>
            </a:r>
          </a:p>
        </p:txBody>
      </p:sp>
    </p:spTree>
    <p:extLst>
      <p:ext uri="{BB962C8B-B14F-4D97-AF65-F5344CB8AC3E}">
        <p14:creationId xmlns:p14="http://schemas.microsoft.com/office/powerpoint/2010/main" val="1607593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Out of class, for those of you who are curious</a:t>
            </a:r>
          </a:p>
          <a:p>
            <a:r>
              <a:rPr lang="en-US" dirty="0"/>
              <a:t>About t-SNE</a:t>
            </a:r>
            <a:br>
              <a:rPr lang="en-US" dirty="0"/>
            </a:br>
            <a:r>
              <a:rPr lang="en-US" dirty="0">
                <a:hlinkClick r:id="rId2"/>
              </a:rPr>
              <a:t>http://www.jmlr.org/papers/volume9/vandermaaten08a/vandermaaten08a.pdf</a:t>
            </a:r>
            <a:br>
              <a:rPr lang="en-US" dirty="0"/>
            </a:br>
            <a:r>
              <a:rPr lang="en-US" dirty="0"/>
              <a:t>And </a:t>
            </a:r>
            <a:r>
              <a:rPr lang="en-US" dirty="0">
                <a:hlinkClick r:id="rId3"/>
              </a:rPr>
              <a:t>https://lvdmaaten.github.io/publications/papers/JMLR_2008.pdf</a:t>
            </a:r>
            <a:endParaRPr lang="en-US" dirty="0"/>
          </a:p>
          <a:p>
            <a:r>
              <a:rPr lang="en-US" dirty="0"/>
              <a:t>About gradient sensitivity</a:t>
            </a:r>
            <a:br>
              <a:rPr lang="en-US" dirty="0"/>
            </a:br>
            <a:r>
              <a:rPr lang="en-US" dirty="0">
                <a:hlinkClick r:id="rId4"/>
              </a:rPr>
              <a:t>https://papers.nips.cc/paper/5422-on-the-number-of-linear-regions-of-deep-neural-networks.pdf</a:t>
            </a:r>
            <a:br>
              <a:rPr lang="en-US" dirty="0"/>
            </a:br>
            <a:r>
              <a:rPr lang="en-US" dirty="0"/>
              <a:t>And </a:t>
            </a:r>
            <a:r>
              <a:rPr lang="en-US" dirty="0">
                <a:hlinkClick r:id="rId5"/>
              </a:rPr>
              <a:t>http://proceedings.mlr.press/v70/balduzzi17b/balduzzi17b.pdf</a:t>
            </a:r>
            <a:r>
              <a:rPr lang="en-US" dirty="0"/>
              <a:t>.</a:t>
            </a:r>
          </a:p>
          <a:p>
            <a:r>
              <a:rPr lang="en-US" dirty="0"/>
              <a:t>Playing with occlusion maps</a:t>
            </a:r>
            <a:br>
              <a:rPr lang="en-US" dirty="0"/>
            </a:br>
            <a:r>
              <a:rPr lang="en-US" dirty="0">
                <a:hlinkClick r:id="rId6"/>
              </a:rPr>
              <a:t>https://github.com/akshaychawla/Occlusion-experiments-for-image-segmentation/blob/master/Occlusion%20experiments%20for%20segmentation.ipynb</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[LIME] Ribeiro et al., “Why Should I Trust You?: Explaining the Predictions of Any Classifier”, 2016.</a:t>
            </a:r>
            <a:br>
              <a:rPr lang="en-US" dirty="0"/>
            </a:br>
            <a:r>
              <a:rPr lang="en-US" dirty="0">
                <a:hlinkClick r:id="rId2"/>
              </a:rPr>
              <a:t>https://arxiv.org/abs/1602.04938</a:t>
            </a:r>
            <a:endParaRPr lang="en-US" dirty="0"/>
          </a:p>
          <a:p>
            <a:r>
              <a:rPr lang="en-US" dirty="0"/>
              <a:t>[</a:t>
            </a:r>
            <a:r>
              <a:rPr lang="en-US" dirty="0" err="1"/>
              <a:t>GuidedBP</a:t>
            </a:r>
            <a:r>
              <a:rPr lang="en-US" dirty="0"/>
              <a:t>] </a:t>
            </a:r>
            <a:r>
              <a:rPr lang="en-US" dirty="0" err="1"/>
              <a:t>Springenberg</a:t>
            </a:r>
            <a:r>
              <a:rPr lang="en-US" dirty="0"/>
              <a:t> et al., “Striving for Simplicity: The All Convolutional Net”, 2014.</a:t>
            </a:r>
            <a:br>
              <a:rPr lang="en-US" dirty="0"/>
            </a:br>
            <a:r>
              <a:rPr lang="en-US" dirty="0">
                <a:hlinkClick r:id="rId3"/>
              </a:rPr>
              <a:t>https://arxiv.org/abs/1412.6806</a:t>
            </a:r>
            <a:endParaRPr lang="en-US" dirty="0"/>
          </a:p>
          <a:p>
            <a:r>
              <a:rPr lang="en-US" dirty="0"/>
              <a:t>[CAM] </a:t>
            </a:r>
            <a:r>
              <a:rPr lang="en-US" dirty="0" err="1"/>
              <a:t>Oquab</a:t>
            </a:r>
            <a:r>
              <a:rPr lang="en-US" dirty="0"/>
              <a:t> et al., “Is Object Localization for Free? - Weakly-Supervised Learning With Convolutional Neural Networks”, 2016.</a:t>
            </a:r>
            <a:br>
              <a:rPr lang="en-US" dirty="0"/>
            </a:br>
            <a:r>
              <a:rPr lang="en-US" dirty="0">
                <a:hlinkClick r:id="rId4"/>
              </a:rPr>
              <a:t>http://openaccess.thecvf.com/content_cvpr_2015/papers/Oquab_Is_Object_Localization_2015_CVPR_paper.pdf</a:t>
            </a:r>
            <a:r>
              <a:rPr lang="en-US" dirty="0"/>
              <a:t> </a:t>
            </a:r>
          </a:p>
          <a:p>
            <a:endParaRPr lang="en-US" dirty="0"/>
          </a:p>
          <a:p>
            <a:endParaRPr lang="en-US" dirty="0"/>
          </a:p>
          <a:p>
            <a:endParaRPr lang="en-GB" dirty="0"/>
          </a:p>
        </p:txBody>
      </p:sp>
    </p:spTree>
    <p:extLst>
      <p:ext uri="{BB962C8B-B14F-4D97-AF65-F5344CB8AC3E}">
        <p14:creationId xmlns:p14="http://schemas.microsoft.com/office/powerpoint/2010/main" val="288639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2" name="Picture 1">
            <a:extLst>
              <a:ext uri="{FF2B5EF4-FFF2-40B4-BE49-F238E27FC236}">
                <a16:creationId xmlns:a16="http://schemas.microsoft.com/office/drawing/2014/main" id="{2BD59B25-A782-57EE-E621-E7227FB1C868}"/>
              </a:ext>
            </a:extLst>
          </p:cNvPr>
          <p:cNvPicPr>
            <a:picLocks noChangeAspect="1"/>
          </p:cNvPicPr>
          <p:nvPr/>
        </p:nvPicPr>
        <p:blipFill>
          <a:blip r:embed="rId6"/>
          <a:stretch>
            <a:fillRect/>
          </a:stretch>
        </p:blipFill>
        <p:spPr>
          <a:xfrm>
            <a:off x="3095206" y="223390"/>
            <a:ext cx="6001588" cy="6411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78484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559837" y="1825624"/>
            <a:ext cx="11632163" cy="5032375"/>
          </a:xfrm>
        </p:spPr>
        <p:txBody>
          <a:bodyPr>
            <a:normAutofit/>
          </a:bodyPr>
          <a:lstStyle/>
          <a:p>
            <a:pPr marL="0" indent="0">
              <a:buNone/>
            </a:pPr>
            <a:r>
              <a:rPr lang="en-US" dirty="0"/>
              <a:t>Out of class, for those of you who are curious</a:t>
            </a:r>
          </a:p>
          <a:p>
            <a:r>
              <a:rPr lang="en-US" dirty="0"/>
              <a:t>[Grad-CAM] </a:t>
            </a:r>
            <a:r>
              <a:rPr lang="en-US" dirty="0" err="1"/>
              <a:t>Selvaraju</a:t>
            </a:r>
            <a:r>
              <a:rPr lang="en-US" dirty="0"/>
              <a:t> et al., “Grad-CAM: Visual Explanations from Deep Networks via Gradient-based Localization”, 2017.</a:t>
            </a:r>
            <a:br>
              <a:rPr lang="en-US" dirty="0"/>
            </a:br>
            <a:r>
              <a:rPr lang="en-US" dirty="0">
                <a:hlinkClick r:id="rId2"/>
              </a:rPr>
              <a:t>https://arxiv.org/abs/1610.02391</a:t>
            </a:r>
            <a:endParaRPr lang="en-US" dirty="0"/>
          </a:p>
          <a:p>
            <a:r>
              <a:rPr lang="en-US" dirty="0"/>
              <a:t>[Grad-CAM++] Chattopadhyay et al., “Grad-CAM++: Improved Visual Explanations for Deep Convolutional Networks”, 2018.</a:t>
            </a:r>
            <a:br>
              <a:rPr lang="en-US" dirty="0"/>
            </a:br>
            <a:r>
              <a:rPr lang="en-US" dirty="0">
                <a:hlinkClick r:id="rId3"/>
              </a:rPr>
              <a:t>https://arxiv.org/abs/1710.11063</a:t>
            </a:r>
            <a:endParaRPr lang="en-US" dirty="0"/>
          </a:p>
          <a:p>
            <a:r>
              <a:rPr lang="en-US" dirty="0"/>
              <a:t>[LRP] Bach et al. “On Pixel-Wise Explanations for Non-Linear Classifier Decisions by Layer-Wise Relevance Propagation”, 2015.</a:t>
            </a:r>
            <a:br>
              <a:rPr lang="en-US" dirty="0"/>
            </a:br>
            <a:r>
              <a:rPr lang="en-US" dirty="0">
                <a:hlinkClick r:id="rId4"/>
              </a:rPr>
              <a:t>https://journals.plos.org/plosone/article?id=10.1371/journal.pone.0130140</a:t>
            </a:r>
            <a:r>
              <a:rPr lang="en-US" dirty="0"/>
              <a:t> </a:t>
            </a:r>
            <a:br>
              <a:rPr lang="en-US" dirty="0"/>
            </a:br>
            <a:r>
              <a:rPr lang="en-US" dirty="0">
                <a:hlinkClick r:id="rId5"/>
              </a:rPr>
              <a:t>https://git.tu-berlin.de/gmontavon/lrp-tutorial</a:t>
            </a:r>
            <a:r>
              <a:rPr lang="en-US" dirty="0"/>
              <a:t> </a:t>
            </a:r>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037892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a:t>
            </a:r>
            <a:br>
              <a:rPr lang="en-US" dirty="0"/>
            </a:br>
            <a:r>
              <a:rPr lang="en-US" dirty="0"/>
              <a:t>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sz="half" idx="1"/>
          </p:nvPr>
        </p:nvSpPr>
        <p:spPr/>
        <p:txBody>
          <a:bodyPr>
            <a:normAutofit/>
          </a:bodyPr>
          <a:lstStyle/>
          <a:p>
            <a:pPr marL="0" indent="0">
              <a:buNone/>
            </a:pPr>
            <a:endParaRPr lang="en-US" dirty="0"/>
          </a:p>
          <a:p>
            <a:pPr marL="0" indent="0">
              <a:buNone/>
            </a:pPr>
            <a:r>
              <a:rPr lang="en-US" dirty="0"/>
              <a:t>The Bible for interpretability? (as of Early 2021)</a:t>
            </a:r>
          </a:p>
          <a:p>
            <a:pPr marL="0" indent="0">
              <a:buNone/>
            </a:pPr>
            <a:r>
              <a:rPr lang="en-US" dirty="0" err="1"/>
              <a:t>Montavon</a:t>
            </a:r>
            <a:r>
              <a:rPr lang="en-US" dirty="0"/>
              <a:t> et al., “Layer-Wise Relevance Propagation: An Overview”, 2019.</a:t>
            </a:r>
          </a:p>
          <a:p>
            <a:pPr marL="0" indent="0">
              <a:buNone/>
            </a:pPr>
            <a:r>
              <a:rPr lang="en-GB" dirty="0">
                <a:hlinkClick r:id="rId2"/>
              </a:rPr>
              <a:t>https://link.springer.com/chapter/10.1007/978-3-030-28954-6_10</a:t>
            </a:r>
            <a:endParaRPr lang="en-US" dirty="0"/>
          </a:p>
          <a:p>
            <a:pPr marL="0" indent="0">
              <a:buNone/>
            </a:pPr>
            <a:endParaRPr lang="en-GB" dirty="0"/>
          </a:p>
        </p:txBody>
      </p:sp>
      <p:pic>
        <p:nvPicPr>
          <p:cNvPr id="6" name="Picture 5">
            <a:extLst>
              <a:ext uri="{FF2B5EF4-FFF2-40B4-BE49-F238E27FC236}">
                <a16:creationId xmlns:a16="http://schemas.microsoft.com/office/drawing/2014/main" id="{BAA13879-CE52-4757-9077-82122447E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167" y="213503"/>
            <a:ext cx="4250289" cy="6430993"/>
          </a:xfrm>
          <a:prstGeom prst="rect">
            <a:avLst/>
          </a:prstGeom>
        </p:spPr>
      </p:pic>
    </p:spTree>
    <p:extLst>
      <p:ext uri="{BB962C8B-B14F-4D97-AF65-F5344CB8AC3E}">
        <p14:creationId xmlns:p14="http://schemas.microsoft.com/office/powerpoint/2010/main" val="593854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AD4A7DE2-4DA2-4C13-A088-584128548520}"/>
              </a:ext>
            </a:extLst>
          </p:cNvPr>
          <p:cNvPicPr>
            <a:picLocks noChangeAspect="1"/>
          </p:cNvPicPr>
          <p:nvPr/>
        </p:nvPicPr>
        <p:blipFill rotWithShape="1">
          <a:blip r:embed="rId3">
            <a:extLst>
              <a:ext uri="{28A0092B-C50C-407E-A947-70E740481C1C}">
                <a14:useLocalDpi xmlns:a14="http://schemas.microsoft.com/office/drawing/2010/main" val="0"/>
              </a:ext>
            </a:extLst>
          </a:blip>
          <a:srcRect t="6791"/>
          <a:stretch/>
        </p:blipFill>
        <p:spPr>
          <a:xfrm>
            <a:off x="6019800" y="2640562"/>
            <a:ext cx="6113124" cy="3073659"/>
          </a:xfrm>
          <a:prstGeom prst="rect">
            <a:avLst/>
          </a:prstGeom>
        </p:spPr>
      </p:pic>
    </p:spTree>
    <p:extLst>
      <p:ext uri="{BB962C8B-B14F-4D97-AF65-F5344CB8AC3E}">
        <p14:creationId xmlns:p14="http://schemas.microsoft.com/office/powerpoint/2010/main" val="38455337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199" y="1825624"/>
                <a:ext cx="5332445" cy="5032375"/>
              </a:xfrm>
            </p:spPr>
            <p:txBody>
              <a:bodyPr>
                <a:normAutofit lnSpcReduction="10000"/>
              </a:bodyPr>
              <a:lstStyle/>
              <a:p>
                <a:r>
                  <a:rPr lang="en-US" dirty="0"/>
                  <a:t>The </a:t>
                </a:r>
                <a14:m>
                  <m:oMath xmlns:m="http://schemas.openxmlformats.org/officeDocument/2006/math">
                    <m:r>
                      <a:rPr lang="en-US" i="1" dirty="0" smtClean="0">
                        <a:latin typeface="Cambria Math" panose="02040503050406030204" pitchFamily="18" charset="0"/>
                      </a:rPr>
                      <m:t>𝜎</m:t>
                    </m:r>
                  </m:oMath>
                </a14:m>
                <a:r>
                  <a:rPr lang="en-US" dirty="0"/>
                  <a:t> parameter is used to define </a:t>
                </a:r>
                <a:r>
                  <a:rPr lang="en-US" b="1" dirty="0"/>
                  <a:t>perplexity</a:t>
                </a:r>
                <a:r>
                  <a:rPr lang="en-US" dirty="0"/>
                  <a:t>. It allows to define how many neighbors should be taken considered 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dirty="0"/>
                  <a:t>. Normal range for perplexity is between 5 and 50.</a:t>
                </a:r>
              </a:p>
              <a:p>
                <a:r>
                  <a:rPr lang="en-US" dirty="0"/>
                  <a:t>Symmetrize by defining</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num>
                        <m:den>
                          <m:r>
                            <a:rPr lang="en-US" b="0" i="1" smtClean="0">
                              <a:latin typeface="Cambria Math" panose="02040503050406030204" pitchFamily="18" charset="0"/>
                            </a:rPr>
                            <m:t>2</m:t>
                          </m:r>
                          <m:r>
                            <a:rPr lang="en-US" b="0" i="1" smtClean="0">
                              <a:latin typeface="Cambria Math" panose="02040503050406030204" pitchFamily="18" charset="0"/>
                            </a:rPr>
                            <m:t>𝑁</m:t>
                          </m:r>
                        </m:den>
                      </m:f>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𝑖𝑖</m:t>
                          </m:r>
                        </m:sub>
                      </m:sSub>
                      <m:r>
                        <a:rPr lang="en-US" b="0" i="1" smtClean="0">
                          <a:latin typeface="Cambria Math" panose="02040503050406030204" pitchFamily="18" charset="0"/>
                        </a:rPr>
                        <m:t>=0</m:t>
                      </m:r>
                    </m:oMath>
                  </m:oMathPara>
                </a14:m>
                <a:endParaRPr lang="en-GB" dirty="0"/>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199" y="1825624"/>
                <a:ext cx="5332445" cy="5032375"/>
              </a:xfrm>
              <a:blipFill>
                <a:blip r:embed="rId3"/>
                <a:stretch>
                  <a:fillRect l="-1943" t="-2663" r="-3314"/>
                </a:stretch>
              </a:blipFill>
            </p:spPr>
            <p:txBody>
              <a:bodyPr/>
              <a:lstStyle/>
              <a:p>
                <a:r>
                  <a:rPr lang="en-GB">
                    <a:noFill/>
                  </a:rPr>
                  <a:t> </a:t>
                </a:r>
              </a:p>
            </p:txBody>
          </p:sp>
        </mc:Fallback>
      </mc:AlternateContent>
    </p:spTree>
    <p:extLst>
      <p:ext uri="{BB962C8B-B14F-4D97-AF65-F5344CB8AC3E}">
        <p14:creationId xmlns:p14="http://schemas.microsoft.com/office/powerpoint/2010/main" val="3690971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p:txBody>
              <a:bodyPr/>
              <a:lstStyle/>
              <a:p>
                <a:pPr marL="0" indent="0">
                  <a:buNone/>
                </a:pPr>
                <a:r>
                  <a:rPr lang="en-US" b="1" dirty="0"/>
                  <a:t>Step 2: </a:t>
                </a:r>
                <a:r>
                  <a:rPr lang="en-US" dirty="0"/>
                  <a:t>Cauchy distribution between representations in low-dimension space.</a:t>
                </a:r>
              </a:p>
              <a:p>
                <a:r>
                  <a:rPr lang="en-US" dirty="0"/>
                  <a:t>Learn a similar but </a:t>
                </a:r>
                <a:r>
                  <a:rPr lang="en-US" b="1" dirty="0"/>
                  <a:t>heavy-tailed</a:t>
                </a:r>
                <a:r>
                  <a:rPr lang="en-US" dirty="0"/>
                  <a:t>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heavy-tailed </a:t>
                </a:r>
                <a:r>
                  <a:rPr lang="en-US" b="1" dirty="0"/>
                  <a:t>Cauchy</a:t>
                </a:r>
                <a:r>
                  <a:rPr lang="en-US" dirty="0"/>
                  <a:t> distribution.</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B29B2C4-236F-42B7-9FFC-A6AB6A818400}"/>
              </a:ext>
            </a:extLst>
          </p:cNvPr>
          <p:cNvPicPr>
            <a:picLocks noChangeAspect="1"/>
          </p:cNvPicPr>
          <p:nvPr/>
        </p:nvPicPr>
        <p:blipFill rotWithShape="1">
          <a:blip r:embed="rId3">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10" name="Picture 9">
            <a:extLst>
              <a:ext uri="{FF2B5EF4-FFF2-40B4-BE49-F238E27FC236}">
                <a16:creationId xmlns:a16="http://schemas.microsoft.com/office/drawing/2014/main" id="{A71B1B34-B7CC-43FB-8EA6-4808F7392069}"/>
              </a:ext>
            </a:extLst>
          </p:cNvPr>
          <p:cNvPicPr>
            <a:picLocks noChangeAspect="1"/>
          </p:cNvPicPr>
          <p:nvPr/>
        </p:nvPicPr>
        <p:blipFill rotWithShape="1">
          <a:blip r:embed="rId3">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1362950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(Cauchy distribution):</a:t>
            </a:r>
          </a:p>
          <a:p>
            <a:pPr marL="0" indent="0">
              <a:buNone/>
            </a:pPr>
            <a:r>
              <a:rPr lang="en-US" dirty="0"/>
              <a:t>The </a:t>
            </a:r>
            <a:r>
              <a:rPr lang="en-US" b="1" dirty="0"/>
              <a:t>Cauchy</a:t>
            </a:r>
            <a:r>
              <a:rPr lang="en-US" dirty="0"/>
              <a:t> </a:t>
            </a:r>
            <a:r>
              <a:rPr lang="en-US" b="1" dirty="0"/>
              <a:t>distribution</a:t>
            </a:r>
            <a:r>
              <a:rPr lang="en-US" dirty="0"/>
              <a:t> is often used in statistics as the canonical example of a "pathological" distribution, because both its expected value and its variance are undefined.</a:t>
            </a:r>
          </a:p>
          <a:p>
            <a:pPr marL="0" indent="0">
              <a:buNone/>
            </a:pPr>
            <a:r>
              <a:rPr lang="en-US" dirty="0"/>
              <a:t>While similar in shape to the Normal distribution, it is also </a:t>
            </a:r>
            <a:r>
              <a:rPr lang="en-US" b="1" dirty="0"/>
              <a:t>heavy-tailed</a:t>
            </a:r>
            <a:r>
              <a:rPr lang="en-US" dirty="0"/>
              <a:t>.</a:t>
            </a:r>
          </a:p>
          <a:p>
            <a:pPr marL="0" indent="0">
              <a:buNone/>
            </a:pP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E9B927-03D0-489A-A7E8-69911A4125B1}"/>
                  </a:ext>
                </a:extLst>
              </p:cNvPr>
              <p:cNvSpPr>
                <a:spLocks noGrp="1"/>
              </p:cNvSpPr>
              <p:nvPr>
                <p:ph sz="half" idx="2"/>
              </p:nvPr>
            </p:nvSpPr>
            <p:spPr>
              <a:xfrm>
                <a:off x="6172200" y="1825625"/>
                <a:ext cx="5181600" cy="5032374"/>
              </a:xfrm>
            </p:spPr>
            <p:txBody>
              <a:bodyPr/>
              <a:lstStyle/>
              <a:p>
                <a:pPr marL="0" indent="0">
                  <a:buNone/>
                </a:pPr>
                <a:r>
                  <a:rPr lang="en-US" dirty="0"/>
                  <a:t>Its PDF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b="0" i="1" smtClean="0">
                                              <a:latin typeface="Cambria Math" panose="02040503050406030204" pitchFamily="18" charset="0"/>
                                            </a:rPr>
                                            <m:t>𝛾</m:t>
                                          </m:r>
                                        </m:den>
                                      </m:f>
                                    </m:e>
                                  </m:d>
                                </m:e>
                                <m:sup>
                                  <m:r>
                                    <a:rPr lang="en-US" b="0" i="1" smtClean="0">
                                      <a:latin typeface="Cambria Math" panose="02040503050406030204" pitchFamily="18" charset="0"/>
                                    </a:rPr>
                                    <m:t>2</m:t>
                                  </m:r>
                                </m:sup>
                              </m:sSup>
                            </m:e>
                          </m:d>
                        </m:den>
                      </m:f>
                    </m:oMath>
                  </m:oMathPara>
                </a14:m>
                <a:endParaRPr lang="en-GB" dirty="0"/>
              </a:p>
              <a:p>
                <a:pPr marL="0" indent="0">
                  <a:buNone/>
                </a:pPr>
                <a:endParaRPr lang="en-GB"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en>
                    </m:f>
                  </m:oMath>
                </a14:m>
                <a:r>
                  <a:rPr lang="en-US" dirty="0"/>
                  <a:t> </a:t>
                </a:r>
                <a14:m>
                  <m:oMath xmlns:m="http://schemas.openxmlformats.org/officeDocument/2006/math">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i="1">
                                            <a:latin typeface="Cambria Math" panose="02040503050406030204" pitchFamily="18" charset="0"/>
                                          </a:rPr>
                                          <m:t>𝛾</m:t>
                                        </m:r>
                                      </m:den>
                                    </m:f>
                                  </m:e>
                                </m:d>
                              </m:e>
                              <m:sup>
                                <m:r>
                                  <a:rPr lang="en-US" i="1">
                                    <a:latin typeface="Cambria Math" panose="02040503050406030204" pitchFamily="18" charset="0"/>
                                  </a:rPr>
                                  <m:t>2</m:t>
                                </m:r>
                              </m:sup>
                            </m:sSup>
                          </m:e>
                        </m:d>
                      </m:e>
                      <m:sup>
                        <m:r>
                          <a:rPr lang="en-US" b="0" i="0" smtClean="0">
                            <a:latin typeface="Cambria Math" panose="02040503050406030204" pitchFamily="18" charset="0"/>
                          </a:rPr>
                          <m:t>−1</m:t>
                        </m:r>
                      </m:sup>
                    </m:sSup>
                  </m:oMath>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6DE9B927-03D0-489A-A7E8-69911A4125B1}"/>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704773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(heavy-tailed distribution):</a:t>
            </a:r>
          </a:p>
          <a:p>
            <a:pPr marL="0" indent="0">
              <a:buNone/>
            </a:pPr>
            <a:r>
              <a:rPr lang="en-US" dirty="0"/>
              <a:t>In probability theory, </a:t>
            </a:r>
            <a:r>
              <a:rPr lang="en-US" b="1" dirty="0"/>
              <a:t>heavy-tailed</a:t>
            </a:r>
            <a:r>
              <a:rPr lang="en-US" dirty="0"/>
              <a:t> distributions are probability distributions whose tails are not exponentially bounded.</a:t>
            </a:r>
          </a:p>
          <a:p>
            <a:pPr marL="0" indent="0">
              <a:buNone/>
            </a:pPr>
            <a:r>
              <a:rPr lang="en-US" dirty="0"/>
              <a:t>They have heavier tails than the normal/exponential distribution, and therefore give higher probabilities to elements far from the center/mean.</a:t>
            </a:r>
            <a:endParaRPr lang="en-GB" dirty="0"/>
          </a:p>
        </p:txBody>
      </p:sp>
      <p:pic>
        <p:nvPicPr>
          <p:cNvPr id="7" name="Picture 6">
            <a:extLst>
              <a:ext uri="{FF2B5EF4-FFF2-40B4-BE49-F238E27FC236}">
                <a16:creationId xmlns:a16="http://schemas.microsoft.com/office/drawing/2014/main" id="{5680CAA3-B64C-4F8B-8664-8E3B23CD4D1F}"/>
              </a:ext>
            </a:extLst>
          </p:cNvPr>
          <p:cNvPicPr>
            <a:picLocks noChangeAspect="1"/>
          </p:cNvPicPr>
          <p:nvPr/>
        </p:nvPicPr>
        <p:blipFill rotWithShape="1">
          <a:blip r:embed="rId2">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8" name="Picture 7">
            <a:extLst>
              <a:ext uri="{FF2B5EF4-FFF2-40B4-BE49-F238E27FC236}">
                <a16:creationId xmlns:a16="http://schemas.microsoft.com/office/drawing/2014/main" id="{E398A21A-6EC0-40E3-938C-774ED3503D2C}"/>
              </a:ext>
            </a:extLst>
          </p:cNvPr>
          <p:cNvPicPr>
            <a:picLocks noChangeAspect="1"/>
          </p:cNvPicPr>
          <p:nvPr/>
        </p:nvPicPr>
        <p:blipFill rotWithShape="1">
          <a:blip r:embed="rId2">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80971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b="0" i="1" smtClean="0">
                                  <a:latin typeface="Cambria Math" panose="02040503050406030204" pitchFamily="18" charset="0"/>
                                </a:rPr>
                                <m:t>−1</m:t>
                              </m:r>
                            </m:sup>
                          </m:sSup>
                        </m:num>
                        <m:den>
                          <m:nary>
                            <m:naryPr>
                              <m:chr m:val="∑"/>
                              <m:supHide m:val="on"/>
                              <m:ctrlPr>
                                <a:rPr lang="en-US" b="0" i="1" smtClean="0">
                                  <a:latin typeface="Cambria Math" panose="02040503050406030204" pitchFamily="18" charset="0"/>
                                </a:rPr>
                              </m:ctrlPr>
                            </m:naryPr>
                            <m:sub>
                              <m:eqArr>
                                <m:eqArrPr>
                                  <m:ctrlPr>
                                    <a:rPr lang="en-US" b="0" i="1" smtClean="0">
                                      <a:latin typeface="Cambria Math" panose="02040503050406030204" pitchFamily="18" charset="0"/>
                                    </a:rPr>
                                  </m:ctrlPr>
                                </m:eqArr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3171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num>
                        <m:den>
                          <m:nary>
                            <m:naryPr>
                              <m:chr m:val="∑"/>
                              <m:supHide m:val="on"/>
                              <m:ctrlPr>
                                <a:rPr lang="en-US" i="1">
                                  <a:latin typeface="Cambria Math" panose="02040503050406030204" pitchFamily="18" charset="0"/>
                                </a:rPr>
                              </m:ctrlPr>
                            </m:naryPr>
                            <m:sub>
                              <m:eqArr>
                                <m:eqArrPr>
                                  <m:ctrlPr>
                                    <a:rPr lang="en-US" i="1">
                                      <a:latin typeface="Cambria Math" panose="02040503050406030204" pitchFamily="18" charset="0"/>
                                    </a:rPr>
                                  </m:ctrlPr>
                                </m:eqArr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B49B8AD-F200-4819-97BB-00F1EDB87D9E}"/>
                  </a:ext>
                </a:extLst>
              </p:cNvPr>
              <p:cNvSpPr>
                <a:spLocks noGrp="1"/>
              </p:cNvSpPr>
              <p:nvPr>
                <p:ph sz="half" idx="2"/>
              </p:nvPr>
            </p:nvSpPr>
            <p:spPr>
              <a:xfrm>
                <a:off x="6172200" y="1825625"/>
                <a:ext cx="5780314" cy="5032374"/>
              </a:xfrm>
            </p:spPr>
            <p:txBody>
              <a:bodyPr>
                <a:normAutofit/>
              </a:bodyPr>
              <a:lstStyle/>
              <a:p>
                <a:pPr marL="0" indent="0">
                  <a:buNone/>
                </a:pPr>
                <a:r>
                  <a:rPr lang="en-US" dirty="0"/>
                  <a:t>Why for the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oMath>
                </a14:m>
                <a:r>
                  <a:rPr lang="en-US" dirty="0"/>
                  <a:t> use a heavy-tailed probability distribution instead of a Normal one?</a:t>
                </a:r>
              </a:p>
              <a:p>
                <a:r>
                  <a:rPr lang="en-US" dirty="0"/>
                  <a:t>This allows a moderate distance in the high-dimensional space to be faithfully modeled by a much larger distance in the map.</a:t>
                </a:r>
              </a:p>
              <a:p>
                <a:r>
                  <a:rPr lang="en-US" dirty="0"/>
                  <a:t>As a result, it eliminates the unwanted attractive forces between map points that represent moderately dissimilar datapoints.”</a:t>
                </a:r>
                <a:endParaRPr lang="en-GB" dirty="0"/>
              </a:p>
            </p:txBody>
          </p:sp>
        </mc:Choice>
        <mc:Fallback xmlns="">
          <p:sp>
            <p:nvSpPr>
              <p:cNvPr id="4" name="Content Placeholder 3">
                <a:extLst>
                  <a:ext uri="{FF2B5EF4-FFF2-40B4-BE49-F238E27FC236}">
                    <a16:creationId xmlns:a16="http://schemas.microsoft.com/office/drawing/2014/main" id="{1B49B8AD-F200-4819-97BB-00F1EDB87D9E}"/>
                  </a:ext>
                </a:extLst>
              </p:cNvPr>
              <p:cNvSpPr>
                <a:spLocks noGrp="1" noRot="1" noChangeAspect="1" noMove="1" noResize="1" noEditPoints="1" noAdjustHandles="1" noChangeArrowheads="1" noChangeShapeType="1" noTextEdit="1"/>
              </p:cNvSpPr>
              <p:nvPr>
                <p:ph sz="half" idx="2"/>
              </p:nvPr>
            </p:nvSpPr>
            <p:spPr>
              <a:xfrm>
                <a:off x="6172200" y="1825625"/>
                <a:ext cx="5780314" cy="5032374"/>
              </a:xfrm>
              <a:blipFill>
                <a:blip r:embed="rId3"/>
                <a:stretch>
                  <a:fillRect l="-2215" t="-1937" r="-844"/>
                </a:stretch>
              </a:blipFill>
            </p:spPr>
            <p:txBody>
              <a:bodyPr/>
              <a:lstStyle/>
              <a:p>
                <a:r>
                  <a:rPr lang="en-GB">
                    <a:noFill/>
                  </a:rPr>
                  <a:t> </a:t>
                </a:r>
              </a:p>
            </p:txBody>
          </p:sp>
        </mc:Fallback>
      </mc:AlternateContent>
    </p:spTree>
    <p:extLst>
      <p:ext uri="{BB962C8B-B14F-4D97-AF65-F5344CB8AC3E}">
        <p14:creationId xmlns:p14="http://schemas.microsoft.com/office/powerpoint/2010/main" val="2953493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pic>
        <p:nvPicPr>
          <p:cNvPr id="10" name="Picture 9">
            <a:extLst>
              <a:ext uri="{FF2B5EF4-FFF2-40B4-BE49-F238E27FC236}">
                <a16:creationId xmlns:a16="http://schemas.microsoft.com/office/drawing/2014/main" id="{AE11DC31-EED8-4EEA-B6E1-DFFA96DF768A}"/>
              </a:ext>
            </a:extLst>
          </p:cNvPr>
          <p:cNvPicPr>
            <a:picLocks noChangeAspect="1"/>
          </p:cNvPicPr>
          <p:nvPr/>
        </p:nvPicPr>
        <p:blipFill rotWithShape="1">
          <a:blip r:embed="rId2"/>
          <a:srcRect l="29235" t="31837" r="36250" b="20816"/>
          <a:stretch/>
        </p:blipFill>
        <p:spPr>
          <a:xfrm>
            <a:off x="2755641" y="1604865"/>
            <a:ext cx="6680718" cy="5154968"/>
          </a:xfrm>
          <a:prstGeom prst="rect">
            <a:avLst/>
          </a:prstGeom>
        </p:spPr>
      </p:pic>
    </p:spTree>
    <p:extLst>
      <p:ext uri="{BB962C8B-B14F-4D97-AF65-F5344CB8AC3E}">
        <p14:creationId xmlns:p14="http://schemas.microsoft.com/office/powerpoint/2010/main" val="264870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Neural Networks are black-boxes, and a very empirical science.</a:t>
            </a:r>
          </a:p>
          <a:p>
            <a:r>
              <a:rPr lang="en-US" dirty="0"/>
              <a:t>Experience shows that these algorithms have been able to (partially) answer some problems we had no clue how to address.</a:t>
            </a:r>
          </a:p>
          <a:p>
            <a:r>
              <a:rPr lang="en-US" dirty="0"/>
              <a:t>But still very obscure…</a:t>
            </a:r>
          </a:p>
        </p:txBody>
      </p:sp>
      <p:pic>
        <p:nvPicPr>
          <p:cNvPr id="5" name="Picture 4">
            <a:extLst>
              <a:ext uri="{FF2B5EF4-FFF2-40B4-BE49-F238E27FC236}">
                <a16:creationId xmlns:a16="http://schemas.microsoft.com/office/drawing/2014/main" id="{7BD49216-5D3D-493A-811F-9ED4C2BE833B}"/>
              </a:ext>
            </a:extLst>
          </p:cNvPr>
          <p:cNvPicPr>
            <a:picLocks noChangeAspect="1"/>
          </p:cNvPicPr>
          <p:nvPr/>
        </p:nvPicPr>
        <p:blipFill rotWithShape="1">
          <a:blip r:embed="rId2"/>
          <a:srcRect l="24337" t="20544" r="45204" b="16007"/>
          <a:stretch/>
        </p:blipFill>
        <p:spPr>
          <a:xfrm>
            <a:off x="6764694" y="0"/>
            <a:ext cx="5064512" cy="5934270"/>
          </a:xfrm>
          <a:prstGeom prst="rect">
            <a:avLst/>
          </a:prstGeom>
        </p:spPr>
      </p:pic>
      <p:sp>
        <p:nvSpPr>
          <p:cNvPr id="6" name="TextBox 5">
            <a:extLst>
              <a:ext uri="{FF2B5EF4-FFF2-40B4-BE49-F238E27FC236}">
                <a16:creationId xmlns:a16="http://schemas.microsoft.com/office/drawing/2014/main" id="{63BB1DB3-ABB4-4596-A562-BE9A37D76384}"/>
              </a:ext>
            </a:extLst>
          </p:cNvPr>
          <p:cNvSpPr txBox="1"/>
          <p:nvPr/>
        </p:nvSpPr>
        <p:spPr>
          <a:xfrm>
            <a:off x="7296539" y="6047468"/>
            <a:ext cx="4149012" cy="707886"/>
          </a:xfrm>
          <a:prstGeom prst="rect">
            <a:avLst/>
          </a:prstGeom>
          <a:noFill/>
        </p:spPr>
        <p:txBody>
          <a:bodyPr wrap="square" rtlCol="0">
            <a:spAutoFit/>
          </a:bodyPr>
          <a:lstStyle/>
          <a:p>
            <a:r>
              <a:rPr lang="en-GB" sz="2000" dirty="0">
                <a:hlinkClick r:id="rId3"/>
              </a:rPr>
              <a:t>https://www.explainxkcd.com/wiki/index.php/1838:_Machine_Learning</a:t>
            </a:r>
            <a:r>
              <a:rPr lang="en-GB" sz="2000" dirty="0"/>
              <a:t> </a:t>
            </a:r>
          </a:p>
        </p:txBody>
      </p:sp>
    </p:spTree>
    <p:extLst>
      <p:ext uri="{BB962C8B-B14F-4D97-AF65-F5344CB8AC3E}">
        <p14:creationId xmlns:p14="http://schemas.microsoft.com/office/powerpoint/2010/main" val="673553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p:spTree>
    <p:extLst>
      <p:ext uri="{BB962C8B-B14F-4D97-AF65-F5344CB8AC3E}">
        <p14:creationId xmlns:p14="http://schemas.microsoft.com/office/powerpoint/2010/main" val="3462318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5"/>
                <a:ext cx="5593702" cy="5032374"/>
              </a:xfrm>
            </p:spPr>
            <p:txBody>
              <a:bodyPr>
                <a:normAutofit/>
              </a:bodyPr>
              <a:lstStyle/>
              <a:p>
                <a:r>
                  <a:rPr lang="en-US" dirty="0"/>
                  <a:t>We then minimize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by computing the gradient of </a:t>
                </a:r>
                <a14:m>
                  <m:oMath xmlns:m="http://schemas.openxmlformats.org/officeDocument/2006/math">
                    <m:r>
                      <a:rPr lang="en-US" i="1">
                        <a:latin typeface="Cambria Math" panose="02040503050406030204" pitchFamily="18" charset="0"/>
                      </a:rPr>
                      <m:t>𝐾𝐿</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GB" dirty="0"/>
                  <a:t> with respect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b="1" dirty="0"/>
                  <a:t>Note: </a:t>
                </a:r>
                <a:r>
                  <a:rPr lang="en-GB" dirty="0"/>
                  <a:t>Here q depends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dirty="0"/>
                  <a:t>This is automatically done with libraries such as </a:t>
                </a:r>
                <a:r>
                  <a:rPr lang="en-GB" dirty="0" err="1"/>
                  <a:t>sklearn</a:t>
                </a:r>
                <a:r>
                  <a:rPr lang="en-GB" dirty="0"/>
                  <a:t>. (For instance, see </a:t>
                </a:r>
                <a:r>
                  <a:rPr lang="en-GB" dirty="0">
                    <a:hlinkClick r:id="rId3"/>
                  </a:rPr>
                  <a:t>https://scikit-learn.org/stable/modules/generated/sklearn.manifold.TSNE.html</a:t>
                </a:r>
                <a:r>
                  <a:rPr lang="en-GB" dirty="0"/>
                  <a:t>)</a:t>
                </a:r>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200" y="1825625"/>
                <a:ext cx="5593702" cy="5032374"/>
              </a:xfrm>
              <a:blipFill>
                <a:blip r:embed="rId4"/>
                <a:stretch>
                  <a:fillRect l="-1963" t="-1937" r="-327"/>
                </a:stretch>
              </a:blipFill>
            </p:spPr>
            <p:txBody>
              <a:bodyPr/>
              <a:lstStyle/>
              <a:p>
                <a:r>
                  <a:rPr lang="en-GB">
                    <a:noFill/>
                  </a:rPr>
                  <a:t> </a:t>
                </a:r>
              </a:p>
            </p:txBody>
          </p:sp>
        </mc:Fallback>
      </mc:AlternateContent>
    </p:spTree>
    <p:extLst>
      <p:ext uri="{BB962C8B-B14F-4D97-AF65-F5344CB8AC3E}">
        <p14:creationId xmlns:p14="http://schemas.microsoft.com/office/powerpoint/2010/main" val="4147316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p:spTree>
    <p:extLst>
      <p:ext uri="{BB962C8B-B14F-4D97-AF65-F5344CB8AC3E}">
        <p14:creationId xmlns:p14="http://schemas.microsoft.com/office/powerpoint/2010/main" val="2484398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AD30E65-E243-46C6-A37A-7355274C047E}"/>
                  </a:ext>
                </a:extLst>
              </p:cNvPr>
              <p:cNvSpPr>
                <a:spLocks noGrp="1"/>
              </p:cNvSpPr>
              <p:nvPr>
                <p:ph sz="half" idx="2"/>
              </p:nvPr>
            </p:nvSpPr>
            <p:spPr>
              <a:xfrm>
                <a:off x="6172200" y="1825624"/>
                <a:ext cx="5181600" cy="5032375"/>
              </a:xfrm>
            </p:spPr>
            <p:txBody>
              <a:bodyPr>
                <a:normAutofit/>
              </a:bodyPr>
              <a:lstStyle/>
              <a:p>
                <a:r>
                  <a:rPr lang="en-US" b="0" dirty="0"/>
                  <a:t>If it has a bias, there is an unexplained component thought, the bias b, which cannot be naturally assigned into contributions of single dimensions d</a:t>
                </a:r>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r>
                        <a:rPr lang="en-US" b="0" i="0" smtClean="0">
                          <a:latin typeface="Cambria Math" panose="02040503050406030204" pitchFamily="18" charset="0"/>
                        </a:rPr>
                        <m:t>+</m:t>
                      </m:r>
                      <m:r>
                        <m:rPr>
                          <m:sty m:val="p"/>
                        </m:rPr>
                        <a:rPr lang="en-US" b="0" i="0" smtClean="0">
                          <a:latin typeface="Cambria Math" panose="02040503050406030204" pitchFamily="18" charset="0"/>
                        </a:rPr>
                        <m:t>b</m:t>
                      </m:r>
                    </m:oMath>
                  </m:oMathPara>
                </a14:m>
                <a:endParaRPr lang="en-GB" dirty="0"/>
              </a:p>
              <a:p>
                <a:pPr marL="0" indent="0">
                  <a:buNone/>
                </a:pPr>
                <a:endParaRPr lang="en-GB" dirty="0"/>
              </a:p>
              <a:p>
                <a:endParaRPr lang="en-GB" dirty="0"/>
              </a:p>
            </p:txBody>
          </p:sp>
        </mc:Choice>
        <mc:Fallback xmlns="">
          <p:sp>
            <p:nvSpPr>
              <p:cNvPr id="4" name="Content Placeholder 3">
                <a:extLst>
                  <a:ext uri="{FF2B5EF4-FFF2-40B4-BE49-F238E27FC236}">
                    <a16:creationId xmlns:a16="http://schemas.microsoft.com/office/drawing/2014/main" id="{8AD30E65-E243-46C6-A37A-7355274C047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685465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6715267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p:txBody>
              <a:bodyPr/>
              <a:lstStyle/>
              <a:p>
                <a:r>
                  <a:rPr lang="en-US" b="1" dirty="0"/>
                  <a:t>Step 1: </a:t>
                </a:r>
                <a:r>
                  <a:rPr lang="en-US" dirty="0"/>
                  <a:t>Generate samples around a given input </a:t>
                </a:r>
                <a14:m>
                  <m:oMath xmlns:m="http://schemas.openxmlformats.org/officeDocument/2006/math">
                    <m:r>
                      <a:rPr lang="en-US" i="1" dirty="0" smtClean="0">
                        <a:latin typeface="Cambria Math" panose="02040503050406030204" pitchFamily="18" charset="0"/>
                      </a:rPr>
                      <m:t>𝑥</m:t>
                    </m:r>
                  </m:oMath>
                </a14:m>
                <a:r>
                  <a:rPr lang="en-GB" dirty="0"/>
                  <a:t>, denote them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 as in attacks.</a:t>
                </a:r>
              </a:p>
              <a:p>
                <a:r>
                  <a:rPr lang="en-GB" dirty="0"/>
                  <a:t>Get their scores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GB" dirty="0"/>
                  <a:t> as well.</a:t>
                </a:r>
              </a:p>
              <a:p>
                <a:r>
                  <a:rPr lang="en-GB" dirty="0"/>
                  <a:t>The samples can be noised versions of the original input </a:t>
                </a:r>
                <a14:m>
                  <m:oMath xmlns:m="http://schemas.openxmlformats.org/officeDocument/2006/math">
                    <m:r>
                      <a:rPr lang="en-GB" i="1" dirty="0" smtClean="0">
                        <a:latin typeface="Cambria Math" panose="02040503050406030204" pitchFamily="18" charset="0"/>
                      </a:rPr>
                      <m:t>𝑥</m:t>
                    </m:r>
                  </m:oMath>
                </a14:m>
                <a:r>
                  <a:rPr lang="en-GB" dirty="0"/>
                  <a:t>, with maximal noise amplitude </a:t>
                </a:r>
                <a14:m>
                  <m:oMath xmlns:m="http://schemas.openxmlformats.org/officeDocument/2006/math">
                    <m:r>
                      <a:rPr lang="en-US" b="0" i="1" smtClean="0">
                        <a:latin typeface="Cambria Math" panose="02040503050406030204" pitchFamily="18" charset="0"/>
                      </a:rPr>
                      <m:t>𝜖</m:t>
                    </m:r>
                  </m:oMath>
                </a14:m>
                <a:r>
                  <a:rPr lang="en-GB" dirty="0"/>
                  <a:t>.</a:t>
                </a:r>
              </a:p>
              <a:p>
                <a:r>
                  <a:rPr lang="en-GB" dirty="0"/>
                  <a:t>Or something even fancier (occlusion, blurring, etc.).</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blipFill>
                <a:blip r:embed="rId3"/>
                <a:stretch>
                  <a:fillRect l="-2118" t="-2241" r="-1059"/>
                </a:stretch>
              </a:blipFill>
            </p:spPr>
            <p:txBody>
              <a:bodyPr/>
              <a:lstStyle/>
              <a:p>
                <a:r>
                  <a:rPr lang="en-GB">
                    <a:noFill/>
                  </a:rPr>
                  <a:t> </a:t>
                </a:r>
              </a:p>
            </p:txBody>
          </p:sp>
        </mc:Fallback>
      </mc:AlternateContent>
    </p:spTree>
    <p:extLst>
      <p:ext uri="{BB962C8B-B14F-4D97-AF65-F5344CB8AC3E}">
        <p14:creationId xmlns:p14="http://schemas.microsoft.com/office/powerpoint/2010/main" val="3675315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2: </a:t>
                </a:r>
                <a:r>
                  <a:rPr lang="en-US" dirty="0"/>
                  <a:t>Find the combination of weights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oMath>
                </a14:m>
                <a:r>
                  <a:rPr lang="en-GB" dirty="0"/>
                  <a:t> by training a K-Lasso on the pairs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𝑤</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𝜆</m:t>
                                  </m:r>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e>
                              </m:d>
                            </m:e>
                          </m:func>
                        </m:e>
                      </m:func>
                    </m:oMath>
                  </m:oMathPara>
                </a14:m>
                <a:endParaRPr lang="en-GB" dirty="0"/>
              </a:p>
              <a:p>
                <a:pPr marL="0" indent="0">
                  <a:buNone/>
                </a:pPr>
                <a:endParaRPr lang="en-GB" dirty="0"/>
              </a:p>
              <a:p>
                <a:r>
                  <a:rPr lang="en-GB" dirty="0"/>
                  <a:t>L1 norm for regularization will encourage weights to be zero.</a:t>
                </a:r>
              </a:p>
              <a:p>
                <a:r>
                  <a:rPr lang="en-GB" dirty="0"/>
                  <a:t>Select the K-highest weights.</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a:stretch>
              </a:blipFill>
            </p:spPr>
            <p:txBody>
              <a:bodyPr/>
              <a:lstStyle/>
              <a:p>
                <a:r>
                  <a:rPr lang="en-GB">
                    <a:noFill/>
                  </a:rPr>
                  <a:t> </a:t>
                </a:r>
              </a:p>
            </p:txBody>
          </p:sp>
        </mc:Fallback>
      </mc:AlternateContent>
    </p:spTree>
    <p:extLst>
      <p:ext uri="{BB962C8B-B14F-4D97-AF65-F5344CB8AC3E}">
        <p14:creationId xmlns:p14="http://schemas.microsoft.com/office/powerpoint/2010/main" val="2634705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3: </a:t>
                </a:r>
                <a:r>
                  <a:rPr lang="en-US" dirty="0"/>
                  <a:t>After the regression, use those weight only to obtain the locally linear approximation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US" dirty="0"/>
              </a:p>
              <a:p>
                <a:pPr marL="0" indent="0">
                  <a:buNone/>
                </a:pPr>
                <a:endParaRPr lang="en-US" dirty="0"/>
              </a:p>
              <a:p>
                <a:r>
                  <a:rPr lang="en-US" dirty="0"/>
                  <a:t>Try it for different values of the noise amplitude </a:t>
                </a:r>
                <a14:m>
                  <m:oMath xmlns:m="http://schemas.openxmlformats.org/officeDocument/2006/math">
                    <m:r>
                      <a:rPr lang="en-US" b="0" i="1" smtClean="0">
                        <a:latin typeface="Cambria Math" panose="02040503050406030204" pitchFamily="18" charset="0"/>
                      </a:rPr>
                      <m:t>𝜖</m:t>
                    </m:r>
                  </m:oMath>
                </a14:m>
                <a:r>
                  <a:rPr lang="en-US" dirty="0"/>
                  <a:t>, number of weights </a:t>
                </a:r>
                <a14:m>
                  <m:oMath xmlns:m="http://schemas.openxmlformats.org/officeDocument/2006/math">
                    <m:r>
                      <a:rPr lang="en-US" b="0" i="1" smtClean="0">
                        <a:latin typeface="Cambria Math" panose="02040503050406030204" pitchFamily="18" charset="0"/>
                      </a:rPr>
                      <m:t>𝐾</m:t>
                    </m:r>
                  </m:oMath>
                </a14:m>
                <a:r>
                  <a:rPr lang="en-US" dirty="0"/>
                  <a:t>, and regularization parameter </a:t>
                </a:r>
                <a14:m>
                  <m:oMath xmlns:m="http://schemas.openxmlformats.org/officeDocument/2006/math">
                    <m:r>
                      <a:rPr lang="en-US" b="0" i="1" smtClean="0">
                        <a:latin typeface="Cambria Math" panose="02040503050406030204" pitchFamily="18" charset="0"/>
                      </a:rPr>
                      <m:t>𝜆</m:t>
                    </m:r>
                  </m:oMath>
                </a14:m>
                <a:r>
                  <a:rPr lang="en-US" dirty="0"/>
                  <a:t>.</a:t>
                </a:r>
              </a:p>
              <a:p>
                <a:endParaRPr lang="en-GB" dirty="0"/>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r="-932"/>
                </a:stretch>
              </a:blipFill>
            </p:spPr>
            <p:txBody>
              <a:bodyPr/>
              <a:lstStyle/>
              <a:p>
                <a:r>
                  <a:rPr lang="en-GB">
                    <a:noFill/>
                  </a:rPr>
                  <a:t> </a:t>
                </a:r>
              </a:p>
            </p:txBody>
          </p:sp>
        </mc:Fallback>
      </mc:AlternateContent>
    </p:spTree>
    <p:extLst>
      <p:ext uri="{BB962C8B-B14F-4D97-AF65-F5344CB8AC3E}">
        <p14:creationId xmlns:p14="http://schemas.microsoft.com/office/powerpoint/2010/main" val="2901630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Step 4: The pixel importance score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𝒓</m:t>
                        </m:r>
                      </m:e>
                      <m:sub>
                        <m:r>
                          <a:rPr lang="en-US" b="1" i="1" dirty="0">
                            <a:latin typeface="Cambria Math" panose="02040503050406030204" pitchFamily="18" charset="0"/>
                          </a:rPr>
                          <m:t>𝒅</m:t>
                        </m:r>
                      </m:sub>
                    </m:sSub>
                    <m:r>
                      <a:rPr lang="en-US" b="1" i="1" dirty="0">
                        <a:latin typeface="Cambria Math" panose="02040503050406030204" pitchFamily="18" charset="0"/>
                      </a:rPr>
                      <m:t>(</m:t>
                    </m:r>
                    <m:r>
                      <a:rPr lang="en-US" b="1" i="1" dirty="0">
                        <a:latin typeface="Cambria Math" panose="02040503050406030204" pitchFamily="18" charset="0"/>
                      </a:rPr>
                      <m:t>𝒙</m:t>
                    </m:r>
                    <m:r>
                      <a:rPr lang="en-US" b="1" i="1" dirty="0">
                        <a:latin typeface="Cambria Math" panose="02040503050406030204" pitchFamily="18" charset="0"/>
                      </a:rPr>
                      <m:t>)</m:t>
                    </m:r>
                  </m:oMath>
                </a14:m>
                <a:r>
                  <a:rPr lang="en-GB" dirty="0"/>
                  <a:t> </a:t>
                </a:r>
                <a:r>
                  <a:rPr lang="en-GB" b="1" dirty="0"/>
                  <a:t>is then simply defined as</a:t>
                </a:r>
              </a:p>
              <a:p>
                <a:endParaRPr lang="en-GB" b="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m:oMathPara>
                </a14:m>
                <a:endParaRPr lang="en-GB" dirty="0"/>
              </a:p>
              <a:p>
                <a:pPr marL="0" indent="0">
                  <a:buNone/>
                </a:pPr>
                <a:endParaRPr lang="en-GB" dirty="0"/>
              </a:p>
              <a:p>
                <a:r>
                  <a:rPr lang="en-GB" dirty="0"/>
                  <a:t>The K value indicates the K most important pixels or dimensions.</a:t>
                </a:r>
              </a:p>
              <a:p>
                <a:r>
                  <a:rPr lang="en-GB" dirty="0"/>
                  <a:t>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a14:m>
                <a:r>
                  <a:rPr lang="en-GB" dirty="0"/>
                  <a:t> gives a score.</a:t>
                </a:r>
                <a:br>
                  <a:rPr lang="en-GB" dirty="0"/>
                </a:br>
                <a:r>
                  <a:rPr lang="en-GB" dirty="0"/>
                  <a:t>(not the most useful though)</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r="-164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2564704"/>
            <a:ext cx="5623249" cy="2839741"/>
          </a:xfrm>
          <a:prstGeom prst="rect">
            <a:avLst/>
          </a:prstGeom>
        </p:spPr>
      </p:pic>
    </p:spTree>
    <p:extLst>
      <p:ext uri="{BB962C8B-B14F-4D97-AF65-F5344CB8AC3E}">
        <p14:creationId xmlns:p14="http://schemas.microsoft.com/office/powerpoint/2010/main" val="939398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6230"/>
            <a:ext cx="10610415" cy="5358260"/>
          </a:xfrm>
          <a:prstGeom prst="rect">
            <a:avLst/>
          </a:prstGeom>
        </p:spPr>
      </p:pic>
    </p:spTree>
    <p:extLst>
      <p:ext uri="{BB962C8B-B14F-4D97-AF65-F5344CB8AC3E}">
        <p14:creationId xmlns:p14="http://schemas.microsoft.com/office/powerpoint/2010/main" val="252919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Understanding how NNs tend to learn could lead to more efficient training procedures.</a:t>
            </a:r>
          </a:p>
          <a:p>
            <a:r>
              <a:rPr lang="en-US" dirty="0"/>
              <a:t>(Right now we kind of pray that an empirically validated model architecture and some Gradient Descent will make it work?)</a:t>
            </a:r>
          </a:p>
        </p:txBody>
      </p:sp>
      <p:pic>
        <p:nvPicPr>
          <p:cNvPr id="6" name="Picture 5">
            <a:extLst>
              <a:ext uri="{FF2B5EF4-FFF2-40B4-BE49-F238E27FC236}">
                <a16:creationId xmlns:a16="http://schemas.microsoft.com/office/drawing/2014/main" id="{ADB980A8-936C-4514-A38E-E3224D8C5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0" y="955733"/>
            <a:ext cx="5462829" cy="4761788"/>
          </a:xfrm>
          <a:prstGeom prst="rect">
            <a:avLst/>
          </a:prstGeom>
        </p:spPr>
      </p:pic>
      <p:sp>
        <p:nvSpPr>
          <p:cNvPr id="7" name="TextBox 6">
            <a:extLst>
              <a:ext uri="{FF2B5EF4-FFF2-40B4-BE49-F238E27FC236}">
                <a16:creationId xmlns:a16="http://schemas.microsoft.com/office/drawing/2014/main" id="{54ADCE1A-8D50-4C2D-A772-20C635F7EC40}"/>
              </a:ext>
            </a:extLst>
          </p:cNvPr>
          <p:cNvSpPr txBox="1"/>
          <p:nvPr/>
        </p:nvSpPr>
        <p:spPr>
          <a:xfrm>
            <a:off x="7253508" y="5784989"/>
            <a:ext cx="3844212" cy="707886"/>
          </a:xfrm>
          <a:prstGeom prst="rect">
            <a:avLst/>
          </a:prstGeom>
          <a:noFill/>
        </p:spPr>
        <p:txBody>
          <a:bodyPr wrap="square" rtlCol="0">
            <a:spAutoFit/>
          </a:bodyPr>
          <a:lstStyle/>
          <a:p>
            <a:r>
              <a:rPr lang="en-GB" sz="2000" dirty="0">
                <a:hlinkClick r:id="rId3"/>
              </a:rPr>
              <a:t>https://www.explainxkcd.com/wiki/index.php/303:_Compiling</a:t>
            </a:r>
            <a:r>
              <a:rPr lang="en-GB" sz="2000" dirty="0"/>
              <a:t> </a:t>
            </a:r>
          </a:p>
        </p:txBody>
      </p:sp>
    </p:spTree>
    <p:extLst>
      <p:ext uri="{BB962C8B-B14F-4D97-AF65-F5344CB8AC3E}">
        <p14:creationId xmlns:p14="http://schemas.microsoft.com/office/powerpoint/2010/main" val="15712551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The </a:t>
            </a:r>
            <a:r>
              <a:rPr lang="en-US" b="1" dirty="0"/>
              <a:t>Local Interpretable Model-Agnostic Explanations (LIME) </a:t>
            </a:r>
            <a:r>
              <a:rPr lang="en-US" dirty="0"/>
              <a:t>algorithm is a </a:t>
            </a:r>
            <a:r>
              <a:rPr lang="en-US" b="1" dirty="0"/>
              <a:t>model-agnostic</a:t>
            </a:r>
            <a:r>
              <a:rPr lang="en-US" dirty="0"/>
              <a:t> method.</a:t>
            </a:r>
          </a:p>
          <a:p>
            <a:r>
              <a:rPr lang="en-US" dirty="0"/>
              <a:t>It provides an explanation for any type of model.</a:t>
            </a:r>
          </a:p>
          <a:p>
            <a:r>
              <a:rPr lang="en-US" dirty="0"/>
              <a:t>The quality of the explanation unfortunately suffers for the generality of this method.</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0BEC1E2-6783-41F0-8FF8-580683EF86D4}"/>
                  </a:ext>
                </a:extLst>
              </p:cNvPr>
              <p:cNvSpPr>
                <a:spLocks noGrp="1"/>
              </p:cNvSpPr>
              <p:nvPr>
                <p:ph sz="half" idx="2"/>
              </p:nvPr>
            </p:nvSpPr>
            <p:spPr>
              <a:xfrm>
                <a:off x="6172200" y="1825624"/>
                <a:ext cx="5181600" cy="5032375"/>
              </a:xfrm>
            </p:spPr>
            <p:txBody>
              <a:bodyPr>
                <a:normAutofit/>
              </a:bodyPr>
              <a:lstStyle/>
              <a:p>
                <a:pPr marL="0" indent="0">
                  <a:buNone/>
                </a:pPr>
                <a:r>
                  <a:rPr lang="en-US" dirty="0"/>
                  <a:t>A quick note for good practices</a:t>
                </a:r>
              </a:p>
              <a:p>
                <a:r>
                  <a:rPr lang="en-US" dirty="0"/>
                  <a:t>The radius of generated samples </a:t>
                </a:r>
                <a14:m>
                  <m:oMath xmlns:m="http://schemas.openxmlformats.org/officeDocument/2006/math">
                    <m:r>
                      <a:rPr lang="en-US" b="0" i="1" smtClean="0">
                        <a:latin typeface="Cambria Math" panose="02040503050406030204" pitchFamily="18" charset="0"/>
                      </a:rPr>
                      <m:t>𝜖</m:t>
                    </m:r>
                  </m:oMath>
                </a14:m>
                <a:r>
                  <a:rPr lang="en-US" dirty="0"/>
                  <a:t> has a strong effect.</a:t>
                </a:r>
              </a:p>
              <a:p>
                <a:r>
                  <a:rPr lang="en-US" dirty="0"/>
                  <a:t>A large sampling radius allows to learn correlations between neighboring data points more than just the gradient.</a:t>
                </a:r>
              </a:p>
              <a:p>
                <a:r>
                  <a:rPr lang="en-US" dirty="0"/>
                  <a:t>For a small sampling radius LIME converges to the gradient.</a:t>
                </a:r>
                <a:endParaRPr lang="en-GB" dirty="0"/>
              </a:p>
            </p:txBody>
          </p:sp>
        </mc:Choice>
        <mc:Fallback xmlns="">
          <p:sp>
            <p:nvSpPr>
              <p:cNvPr id="4" name="Content Placeholder 3">
                <a:extLst>
                  <a:ext uri="{FF2B5EF4-FFF2-40B4-BE49-F238E27FC236}">
                    <a16:creationId xmlns:a16="http://schemas.microsoft.com/office/drawing/2014/main" id="{80BEC1E2-6783-41F0-8FF8-580683EF86D4}"/>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2824"/>
                </a:stretch>
              </a:blipFill>
            </p:spPr>
            <p:txBody>
              <a:bodyPr/>
              <a:lstStyle/>
              <a:p>
                <a:r>
                  <a:rPr lang="en-GB">
                    <a:noFill/>
                  </a:rPr>
                  <a:t> </a:t>
                </a:r>
              </a:p>
            </p:txBody>
          </p:sp>
        </mc:Fallback>
      </mc:AlternateContent>
    </p:spTree>
    <p:extLst>
      <p:ext uri="{BB962C8B-B14F-4D97-AF65-F5344CB8AC3E}">
        <p14:creationId xmlns:p14="http://schemas.microsoft.com/office/powerpoint/2010/main" val="278003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fully connected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3948257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2"/>
          <a:srcRect l="20816" t="24652" r="26760" b="20817"/>
          <a:stretch/>
        </p:blipFill>
        <p:spPr>
          <a:xfrm>
            <a:off x="1322303" y="1271702"/>
            <a:ext cx="9547394" cy="5586298"/>
          </a:xfrm>
          <a:prstGeom prst="rect">
            <a:avLst/>
          </a:prstGeom>
        </p:spPr>
      </p:pic>
    </p:spTree>
    <p:extLst>
      <p:ext uri="{BB962C8B-B14F-4D97-AF65-F5344CB8AC3E}">
        <p14:creationId xmlns:p14="http://schemas.microsoft.com/office/powerpoint/2010/main" val="2275015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19701504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lnSpcReduction="10000"/>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3081"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lnSpcReduction="10000"/>
              </a:bodyPr>
              <a:lstStyle/>
              <a:p>
                <a:pPr marL="0" indent="0" algn="l">
                  <a:buNone/>
                </a:pPr>
                <a:r>
                  <a:rPr lang="en-GB" b="1" i="0" u="none" strike="noStrike" baseline="0" dirty="0">
                    <a:latin typeface="NimbusRomNo9L-Regu"/>
                  </a:rPr>
                  <a:t>Reason:</a:t>
                </a:r>
              </a:p>
              <a:p>
                <a:pPr algn="l"/>
                <a:r>
                  <a:rPr lang="en-US" dirty="0">
                    <a:latin typeface="txsy"/>
                  </a:rPr>
                  <a:t>I</a:t>
                </a:r>
                <a:r>
                  <a:rPr lang="en-US" b="0" i="0" u="none" strike="noStrike" baseline="0" dirty="0">
                    <a:latin typeface="NimbusRomNo9L-Regu"/>
                  </a:rPr>
                  <a:t>f the activation of the neuron is negative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&lt; 0</m:t>
                    </m:r>
                  </m:oMath>
                </a14:m>
                <a:r>
                  <a:rPr lang="en-US" b="0" i="0" u="none" strike="noStrike" baseline="0" dirty="0">
                    <a:latin typeface="NimbusRomNo9L-Regu"/>
                  </a:rPr>
                  <a:t>, then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m:t>
                    </m:r>
                  </m:oMath>
                </a14:m>
                <a:r>
                  <a:rPr lang="en-US" b="0" i="0" u="none" strike="noStrike" baseline="0" dirty="0">
                    <a:latin typeface="NimbusRomNo9L-Regu"/>
                  </a:rPr>
                  <a:t>is a suppressing neuron. Ignore gradients from suppressing neurons, pass through only </a:t>
                </a:r>
                <a:r>
                  <a:rPr lang="en-GB" b="0" i="0" u="none" strike="noStrike" baseline="0" dirty="0">
                    <a:latin typeface="NimbusRomNo9L-Regu"/>
                  </a:rPr>
                  <a:t>gradient signal from firing neurons.</a:t>
                </a:r>
              </a:p>
              <a:p>
                <a:pPr algn="l"/>
                <a:r>
                  <a:rPr lang="en-US" dirty="0">
                    <a:latin typeface="txsy"/>
                  </a:rPr>
                  <a:t>Ignore </a:t>
                </a:r>
                <a:r>
                  <a:rPr lang="en-US" b="0" i="0" u="none" strike="noStrike" baseline="0" dirty="0">
                    <a:latin typeface="NimbusRomNo9L-Regu"/>
                  </a:rPr>
                  <a:t>gradients which decrease the function value, look only at gradients which increase the prediction</a:t>
                </a:r>
              </a:p>
              <a:p>
                <a:pPr algn="l"/>
                <a:r>
                  <a:rPr lang="en-US" dirty="0">
                    <a:latin typeface="txsy"/>
                  </a:rPr>
                  <a:t>I</a:t>
                </a:r>
                <a:r>
                  <a:rPr lang="en-US" b="0" i="0" u="none" strike="noStrike" baseline="0" dirty="0">
                    <a:latin typeface="NimbusRomNo9L-Regu"/>
                  </a:rPr>
                  <a:t>t is a </a:t>
                </a:r>
                <a:r>
                  <a:rPr lang="en-US" b="1" i="0" u="none" strike="noStrike" baseline="0" dirty="0">
                    <a:latin typeface="NimbusRomNo9L-Regu"/>
                  </a:rPr>
                  <a:t>heuristic</a:t>
                </a:r>
                <a:r>
                  <a:rPr lang="en-US" b="0" i="0" u="none" strike="noStrike" baseline="0" dirty="0">
                    <a:latin typeface="NimbusRomNo9L-Regu"/>
                  </a:rPr>
                  <a:t> to look only at activating signals </a:t>
                </a:r>
                <a:r>
                  <a:rPr lang="en-GB" b="0" i="0" u="none" strike="noStrike" baseline="0" dirty="0">
                    <a:latin typeface="NimbusRomNo9L-Regu"/>
                  </a:rPr>
                  <a:t>and gradients.</a:t>
                </a:r>
                <a:endParaRPr lang="en-GB" sz="4000" dirty="0"/>
              </a:p>
            </p:txBody>
          </p:sp>
        </mc:Choice>
        <mc:Fallback xmlns="">
          <p:sp>
            <p:nvSpPr>
              <p:cNvPr id="4" name="Content Placeholder 3">
                <a:extLst>
                  <a:ext uri="{FF2B5EF4-FFF2-40B4-BE49-F238E27FC236}">
                    <a16:creationId xmlns:a16="http://schemas.microsoft.com/office/drawing/2014/main" id="{A2E1AB60-0B54-47B0-A694-274D192E11BD}"/>
                  </a:ext>
                </a:extLst>
              </p:cNvPr>
              <p:cNvSpPr>
                <a:spLocks noGrp="1" noRot="1" noChangeAspect="1" noMove="1" noResize="1" noEditPoints="1" noAdjustHandles="1" noChangeArrowheads="1" noChangeShapeType="1" noTextEdit="1"/>
              </p:cNvSpPr>
              <p:nvPr>
                <p:ph sz="half" idx="2"/>
              </p:nvPr>
            </p:nvSpPr>
            <p:spPr>
              <a:xfrm>
                <a:off x="6172199" y="1825624"/>
                <a:ext cx="5817637" cy="5032375"/>
              </a:xfrm>
              <a:blipFill>
                <a:blip r:embed="rId3"/>
                <a:stretch>
                  <a:fillRect l="-2094" t="-2663" r="-2723"/>
                </a:stretch>
              </a:blipFill>
            </p:spPr>
            <p:txBody>
              <a:bodyPr/>
              <a:lstStyle/>
              <a:p>
                <a:r>
                  <a:rPr lang="en-GB">
                    <a:noFill/>
                  </a:rPr>
                  <a:t> </a:t>
                </a:r>
              </a:p>
            </p:txBody>
          </p:sp>
        </mc:Fallback>
      </mc:AlternateContent>
    </p:spTree>
    <p:extLst>
      <p:ext uri="{BB962C8B-B14F-4D97-AF65-F5344CB8AC3E}">
        <p14:creationId xmlns:p14="http://schemas.microsoft.com/office/powerpoint/2010/main" val="2441655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a:bodyPr>
          <a:lstStyle/>
          <a:p>
            <a:pPr marL="0" indent="0" algn="l">
              <a:buNone/>
            </a:pPr>
            <a:r>
              <a:rPr lang="en-GB" b="1" i="0" u="none" strike="noStrike" baseline="0" dirty="0">
                <a:latin typeface="NimbusRomNo9L-Regu"/>
              </a:rPr>
              <a:t>Takeaways:</a:t>
            </a:r>
          </a:p>
          <a:p>
            <a:r>
              <a:rPr lang="en-US" b="1" dirty="0"/>
              <a:t>It is a heuristic, no mathematical or theoretical underpinning.</a:t>
            </a:r>
          </a:p>
          <a:p>
            <a:r>
              <a:rPr lang="en-US" b="1" u="sng" dirty="0"/>
              <a:t>We are not really sure what it does.</a:t>
            </a:r>
          </a:p>
          <a:p>
            <a:r>
              <a:rPr lang="en-US" dirty="0"/>
              <a:t>Looking only at one sign of signals and gradients often gives cleaner heatmaps as a result!</a:t>
            </a:r>
          </a:p>
        </p:txBody>
      </p:sp>
    </p:spTree>
    <p:extLst>
      <p:ext uri="{BB962C8B-B14F-4D97-AF65-F5344CB8AC3E}">
        <p14:creationId xmlns:p14="http://schemas.microsoft.com/office/powerpoint/2010/main" val="3289215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10" name="Picture 9">
            <a:extLst>
              <a:ext uri="{FF2B5EF4-FFF2-40B4-BE49-F238E27FC236}">
                <a16:creationId xmlns:a16="http://schemas.microsoft.com/office/drawing/2014/main" id="{168B522C-788D-4C05-BAC5-9C23F99F5534}"/>
              </a:ext>
            </a:extLst>
          </p:cNvPr>
          <p:cNvPicPr>
            <a:picLocks noChangeAspect="1"/>
          </p:cNvPicPr>
          <p:nvPr/>
        </p:nvPicPr>
        <p:blipFill rotWithShape="1">
          <a:blip r:embed="rId2"/>
          <a:srcRect l="1261" t="39728" r="75976" b="19728"/>
          <a:stretch/>
        </p:blipFill>
        <p:spPr>
          <a:xfrm>
            <a:off x="270587" y="1541398"/>
            <a:ext cx="5225144" cy="5234934"/>
          </a:xfrm>
          <a:prstGeom prst="rect">
            <a:avLst/>
          </a:prstGeom>
        </p:spPr>
      </p:pic>
      <p:pic>
        <p:nvPicPr>
          <p:cNvPr id="11" name="Picture 10">
            <a:extLst>
              <a:ext uri="{FF2B5EF4-FFF2-40B4-BE49-F238E27FC236}">
                <a16:creationId xmlns:a16="http://schemas.microsoft.com/office/drawing/2014/main" id="{7B4F525A-5440-4CCD-B8A2-7C65316DDA39}"/>
              </a:ext>
            </a:extLst>
          </p:cNvPr>
          <p:cNvPicPr>
            <a:picLocks noChangeAspect="1"/>
          </p:cNvPicPr>
          <p:nvPr/>
        </p:nvPicPr>
        <p:blipFill rotWithShape="1">
          <a:blip r:embed="rId2"/>
          <a:srcRect l="35008" t="39728" r="54342" b="19728"/>
          <a:stretch/>
        </p:blipFill>
        <p:spPr>
          <a:xfrm>
            <a:off x="7903027" y="1537863"/>
            <a:ext cx="2444620" cy="5234933"/>
          </a:xfrm>
          <a:prstGeom prst="rect">
            <a:avLst/>
          </a:prstGeom>
        </p:spPr>
      </p:pic>
      <p:pic>
        <p:nvPicPr>
          <p:cNvPr id="12" name="Picture 11">
            <a:extLst>
              <a:ext uri="{FF2B5EF4-FFF2-40B4-BE49-F238E27FC236}">
                <a16:creationId xmlns:a16="http://schemas.microsoft.com/office/drawing/2014/main" id="{038E3431-005D-4562-AA82-6BD3ABE4B8D8}"/>
              </a:ext>
            </a:extLst>
          </p:cNvPr>
          <p:cNvPicPr>
            <a:picLocks noChangeAspect="1"/>
          </p:cNvPicPr>
          <p:nvPr/>
        </p:nvPicPr>
        <p:blipFill rotWithShape="1">
          <a:blip r:embed="rId2"/>
          <a:srcRect l="45603" t="39728" r="43452" b="19728"/>
          <a:stretch/>
        </p:blipFill>
        <p:spPr>
          <a:xfrm>
            <a:off x="5433962" y="1541399"/>
            <a:ext cx="2512173" cy="5234933"/>
          </a:xfrm>
          <a:prstGeom prst="rect">
            <a:avLst/>
          </a:prstGeom>
        </p:spPr>
      </p:pic>
    </p:spTree>
    <p:extLst>
      <p:ext uri="{BB962C8B-B14F-4D97-AF65-F5344CB8AC3E}">
        <p14:creationId xmlns:p14="http://schemas.microsoft.com/office/powerpoint/2010/main" val="24777082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pPr marL="0" indent="0">
              <a:buNone/>
            </a:pPr>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p:txBody>
      </p:sp>
    </p:spTree>
    <p:extLst>
      <p:ext uri="{BB962C8B-B14F-4D97-AF65-F5344CB8AC3E}">
        <p14:creationId xmlns:p14="http://schemas.microsoft.com/office/powerpoint/2010/main" val="1510176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a:p>
            <a:endParaRPr lang="en-US" dirty="0"/>
          </a:p>
          <a:p>
            <a:r>
              <a:rPr lang="en-US" dirty="0"/>
              <a:t>The most promising direction (IMO) for interpretability is methodology called Layer-wise Relevance Propagation (LRP).</a:t>
            </a:r>
          </a:p>
          <a:p>
            <a:r>
              <a:rPr lang="en-US" dirty="0"/>
              <a:t>It is a general approach to explain predictions of AI, which relies on the mathematical </a:t>
            </a:r>
            <a:r>
              <a:rPr lang="en-US" b="1" dirty="0"/>
              <a:t>Deep Taylor Decomposition </a:t>
            </a:r>
            <a:r>
              <a:rPr lang="en-US" dirty="0"/>
              <a:t>of the neural network.</a:t>
            </a:r>
            <a:endParaRPr lang="en-GB" dirty="0"/>
          </a:p>
        </p:txBody>
      </p:sp>
    </p:spTree>
    <p:extLst>
      <p:ext uri="{BB962C8B-B14F-4D97-AF65-F5344CB8AC3E}">
        <p14:creationId xmlns:p14="http://schemas.microsoft.com/office/powerpoint/2010/main" val="37255867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US" sz="2400" b="1" i="0" u="none" strike="noStrike" baseline="0" dirty="0">
                    <a:latin typeface="NimbusRomNo9L-Regu"/>
                  </a:rPr>
                  <a:t>Core idea: </a:t>
                </a:r>
                <a:r>
                  <a:rPr lang="en-US" sz="2400" b="0" i="0" u="none" strike="noStrike" baseline="0" dirty="0">
                    <a:latin typeface="NimbusRomNo9L-Regu"/>
                  </a:rPr>
                  <a:t>Layer-wise Relevance Propagation (LRP) attempts to calculate the relevance score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𝑟</m:t>
                        </m:r>
                      </m:e>
                      <m:sub>
                        <m:r>
                          <a:rPr lang="en-US" sz="2400" b="0" i="1" u="none" strike="noStrike" baseline="0" smtClean="0">
                            <a:latin typeface="Cambria Math" panose="02040503050406030204" pitchFamily="18" charset="0"/>
                          </a:rPr>
                          <m:t>𝑑</m:t>
                        </m:r>
                      </m:sub>
                    </m:sSub>
                    <m:r>
                      <a:rPr lang="en-US" sz="2400" b="0" i="1" u="none" strike="noStrike" baseline="0" smtClean="0">
                        <a:latin typeface="Cambria Math" panose="02040503050406030204" pitchFamily="18" charset="0"/>
                      </a:rPr>
                      <m:t>(</m:t>
                    </m:r>
                    <m:r>
                      <a:rPr lang="en-US" sz="2400" b="0" i="1" u="none" strike="noStrike" baseline="0" smtClean="0">
                        <a:latin typeface="Cambria Math" panose="02040503050406030204" pitchFamily="18" charset="0"/>
                      </a:rPr>
                      <m:t>𝑥</m:t>
                    </m:r>
                    <m:r>
                      <a:rPr lang="en-US" sz="2400" b="0" i="1" u="none" strike="noStrike" baseline="0" smtClean="0">
                        <a:latin typeface="Cambria Math" panose="02040503050406030204" pitchFamily="18" charset="0"/>
                      </a:rPr>
                      <m:t>)</m:t>
                    </m:r>
                  </m:oMath>
                </a14:m>
                <a:r>
                  <a:rPr lang="en-US" sz="2400" b="0" i="0" u="none" strike="noStrike" baseline="0" dirty="0">
                    <a:latin typeface="NimbusRomNo9L-Regu"/>
                  </a:rPr>
                  <a:t> as a decomposition of a </a:t>
                </a:r>
                <a:r>
                  <a:rPr lang="en-US" sz="2400" dirty="0">
                    <a:latin typeface="NimbusRomNo9L-Regu"/>
                  </a:rPr>
                  <a:t>prediction, with some additional </a:t>
                </a:r>
                <a:r>
                  <a:rPr lang="en-GB" sz="2400" dirty="0">
                    <a:latin typeface="NimbusRomNo9L-Regu"/>
                  </a:rPr>
                  <a:t>constraints.</a:t>
                </a:r>
                <a:endParaRPr lang="en-US" sz="2400" b="0" i="0" u="none" strike="noStrike" baseline="0" dirty="0">
                  <a:latin typeface="NimbusRomNo9L-Regu"/>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nary>
                        <m:naryPr>
                          <m:chr m:val="∑"/>
                          <m:supHide m:val="on"/>
                          <m:ctrlPr>
                            <a:rPr lang="en-US" sz="2400" b="0" i="1" u="none" strike="noStrike" smtClean="0">
                              <a:latin typeface="Cambria Math" panose="02040503050406030204" pitchFamily="18" charset="0"/>
                            </a:rPr>
                          </m:ctrlPr>
                        </m:naryPr>
                        <m:sub>
                          <m:r>
                            <a:rPr lang="en-US" sz="2400" b="0" i="1" u="none" strike="noStrike" smtClean="0">
                              <a:latin typeface="Cambria Math" panose="02040503050406030204" pitchFamily="18" charset="0"/>
                            </a:rPr>
                            <m:t>𝑑</m:t>
                          </m:r>
                        </m:sub>
                        <m:sup/>
                        <m:e>
                          <m:sSub>
                            <m:sSubPr>
                              <m:ctrlPr>
                                <a:rPr lang="en-US" sz="2400" b="0" i="1" u="none" strike="noStrike" smtClean="0">
                                  <a:latin typeface="Cambria Math" panose="02040503050406030204" pitchFamily="18" charset="0"/>
                                </a:rPr>
                              </m:ctrlPr>
                            </m:sSubPr>
                            <m:e>
                              <m:r>
                                <a:rPr lang="en-US" sz="2400" b="0" i="1" u="none" strike="noStrike" smtClean="0">
                                  <a:latin typeface="Cambria Math" panose="02040503050406030204" pitchFamily="18" charset="0"/>
                                </a:rPr>
                                <m:t>𝑟</m:t>
                              </m:r>
                            </m:e>
                            <m:sub>
                              <m:r>
                                <a:rPr lang="en-US" sz="2400" b="0" i="1" u="none" strike="noStrike" smtClean="0">
                                  <a:latin typeface="Cambria Math" panose="02040503050406030204" pitchFamily="18" charset="0"/>
                                </a:rPr>
                                <m:t>𝑑</m:t>
                              </m:r>
                            </m:sub>
                          </m:sSub>
                          <m:d>
                            <m:dPr>
                              <m:ctrlPr>
                                <a:rPr lang="en-US" sz="2400" b="0" i="1" u="none" strike="noStrike" smtClean="0">
                                  <a:latin typeface="Cambria Math" panose="02040503050406030204" pitchFamily="18" charset="0"/>
                                </a:rPr>
                              </m:ctrlPr>
                            </m:dPr>
                            <m:e>
                              <m:r>
                                <a:rPr lang="en-US" sz="2400" b="0" i="1" u="none" strike="noStrike" smtClean="0">
                                  <a:latin typeface="Cambria Math" panose="02040503050406030204" pitchFamily="18" charset="0"/>
                                </a:rPr>
                                <m:t>𝑥</m:t>
                              </m:r>
                            </m:e>
                          </m:d>
                        </m:e>
                      </m:nary>
                    </m:oMath>
                  </m:oMathPara>
                </a14:m>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12" t="-1695"/>
                </a:stretch>
              </a:blipFill>
            </p:spPr>
            <p:txBody>
              <a:bodyPr/>
              <a:lstStyle/>
              <a:p>
                <a:r>
                  <a:rPr lang="en-GB">
                    <a:noFill/>
                  </a:rPr>
                  <a:t> </a:t>
                </a:r>
              </a:p>
            </p:txBody>
          </p:sp>
        </mc:Fallback>
      </mc:AlternateContent>
    </p:spTree>
    <p:extLst>
      <p:ext uri="{BB962C8B-B14F-4D97-AF65-F5344CB8AC3E}">
        <p14:creationId xmlns:p14="http://schemas.microsoft.com/office/powerpoint/2010/main" val="868804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4368</TotalTime>
  <Words>6576</Words>
  <Application>Microsoft Office PowerPoint</Application>
  <PresentationFormat>Widescreen</PresentationFormat>
  <Paragraphs>604</Paragraphs>
  <Slides>120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120</vt:i4>
      </vt:variant>
    </vt:vector>
  </HeadingPairs>
  <TitlesOfParts>
    <vt:vector size="128" baseType="lpstr">
      <vt:lpstr>Arial</vt:lpstr>
      <vt:lpstr>Calibri</vt:lpstr>
      <vt:lpstr>Calibri Light</vt:lpstr>
      <vt:lpstr>Cambria Math</vt:lpstr>
      <vt:lpstr>NimbusRomNo9L-Regu</vt:lpstr>
      <vt:lpstr>NimbusRomNo9L-ReguItal</vt:lpstr>
      <vt:lpstr>txsy</vt:lpstr>
      <vt:lpstr>Office Theme</vt:lpstr>
      <vt:lpstr>50.039 Theory and Practice of Deep Learning W12-S3 Explainability in Deep Learning</vt:lpstr>
      <vt:lpstr>About this week (Week 12, an informative lecture about explainability and AI ethics)</vt:lpstr>
      <vt:lpstr>What is interpretability? (or eq. Explainability)</vt:lpstr>
      <vt:lpstr>Why do we need interpretability?</vt:lpstr>
      <vt:lpstr>Reason #1: Because humans do not like things that are not easily explainable.</vt:lpstr>
      <vt:lpstr>Reason #1: Because humans do not like things that are not easily explainable.</vt:lpstr>
      <vt:lpstr>Reason #1: Because humans do not like things that are not easily explainable.</vt:lpstr>
      <vt:lpstr>Reason #2</vt:lpstr>
      <vt:lpstr>Reason #2</vt:lpstr>
      <vt:lpstr>Reason #3</vt:lpstr>
      <vt:lpstr>Reason #4</vt:lpstr>
      <vt:lpstr>Reason #4</vt:lpstr>
      <vt:lpstr>Reason #4</vt:lpstr>
      <vt:lpstr>Reason #4</vt:lpstr>
      <vt:lpstr>Reason #4</vt:lpstr>
      <vt:lpstr>Reason #4</vt:lpstr>
      <vt:lpstr>Reason #4</vt:lpstr>
      <vt:lpstr>Reason #4</vt:lpstr>
      <vt:lpstr>The two families of interpretability methods</vt:lpstr>
      <vt:lpstr>The two families of interpretability methods</vt:lpstr>
      <vt:lpstr>The two families of interpretability methods</vt:lpstr>
      <vt:lpstr>Methods for explainability</vt:lpstr>
      <vt:lpstr>Reminder: Principal Component Analysis (PCA)</vt:lpstr>
      <vt:lpstr>t-SNE, a definition</vt:lpstr>
      <vt:lpstr>t-SNE implementation</vt:lpstr>
      <vt:lpstr>PowerPoint Presentation</vt:lpstr>
      <vt:lpstr>Dos and Don’ts for t-SNE</vt:lpstr>
      <vt:lpstr>PowerPoint Presentation</vt:lpstr>
      <vt:lpstr>Dos and Don’ts for t-SNE</vt:lpstr>
      <vt:lpstr>Dos and Don’ts for t-SNE</vt:lpstr>
      <vt:lpstr>Dos and Don’ts for t-SNE</vt:lpstr>
      <vt:lpstr>Dos and Don’ts for t-SNE</vt:lpstr>
      <vt:lpstr>To conclude about t-SNE</vt:lpstr>
      <vt:lpstr>Analyzing features via dataset evaluation</vt:lpstr>
      <vt:lpstr>Analyzing features via dataset evaluation</vt:lpstr>
      <vt:lpstr>Analyzing features via dataset evaluation</vt:lpstr>
      <vt:lpstr>Analyzing features via dataset evaluation</vt:lpstr>
      <vt:lpstr>Activation maximization on output classes</vt:lpstr>
      <vt:lpstr>Activation maximization on output classes</vt:lpstr>
      <vt:lpstr>Activation maximization on output classes</vt:lpstr>
      <vt:lpstr>Activation maximization on output classes</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output classes</vt:lpstr>
      <vt:lpstr>Occlusion-based methods</vt:lpstr>
      <vt:lpstr>Occlusion-based methods</vt:lpstr>
      <vt:lpstr>Occlusion-based methods</vt:lpstr>
      <vt:lpstr>Occlusion-based methods</vt:lpstr>
      <vt:lpstr>Occlusion-based methods</vt:lpstr>
      <vt:lpstr>Occlusion-based methods</vt:lpstr>
      <vt:lpstr>Occlusion-based methods</vt:lpstr>
      <vt:lpstr>Occlusion-based methods</vt:lpstr>
      <vt:lpstr>Gradient sensitivity</vt:lpstr>
      <vt:lpstr>Gradient sensitivity</vt:lpstr>
      <vt:lpstr>Gradient sensitivity</vt:lpstr>
      <vt:lpstr>Gradient sensitivity</vt:lpstr>
      <vt:lpstr>Gradient sensitivity</vt:lpstr>
      <vt:lpstr>Gradient sensitivity</vt:lpstr>
      <vt:lpstr>Gradient sensitivity</vt:lpstr>
      <vt:lpstr>Gradient x input sensitivity</vt:lpstr>
      <vt:lpstr>Gradient x input sensitivity</vt:lpstr>
      <vt:lpstr>Gradients vs Gradient x Input Sensitivity</vt:lpstr>
      <vt:lpstr>Conclusion</vt:lpstr>
      <vt:lpstr>Learn more about these topics</vt:lpstr>
      <vt:lpstr>Learn more about these topics</vt:lpstr>
      <vt:lpstr>Learn more about these topics</vt:lpstr>
      <vt:lpstr>Learn more about these topics</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The LIME algorithm</vt:lpstr>
      <vt:lpstr>The LIME algorithm</vt:lpstr>
      <vt:lpstr>The LIME algorithm</vt:lpstr>
      <vt:lpstr>The LIME algorithm</vt:lpstr>
      <vt:lpstr>The LIME algorithm</vt:lpstr>
      <vt:lpstr>The LIME algorithm</vt:lpstr>
      <vt:lpstr>The LIME algorithm</vt:lpstr>
      <vt:lpstr>The LIME algorithm</vt:lpstr>
      <vt:lpstr>The LIME algorithm</vt:lpstr>
      <vt:lpstr>Guided backpropagation</vt:lpstr>
      <vt:lpstr>Guided backpropagation</vt:lpstr>
      <vt:lpstr>Guided backpropagation</vt:lpstr>
      <vt:lpstr>Guided backpropagation</vt:lpstr>
      <vt:lpstr>Guided backpropagation</vt:lpstr>
      <vt:lpstr>Guided backpropagation</vt:lpstr>
      <vt:lpstr>The promised land, a.k.a. decomposition?</vt:lpstr>
      <vt:lpstr>The promised land, a.k.a. decomposition?</vt:lpstr>
      <vt:lpstr>The LRP method (out-of-class)</vt:lpstr>
      <vt:lpstr>The LRP method (out-of-class)</vt:lpstr>
      <vt:lpstr>The LRP method (out-of-class)</vt:lpstr>
      <vt:lpstr>The LRP method (out-of-class)</vt:lpstr>
      <vt:lpstr>The LRP method (out-of-class)</vt:lpstr>
      <vt:lpstr>The LRP method (out-of-class)</vt:lpstr>
      <vt:lpstr>The LRP method (out-of-class)</vt:lpstr>
      <vt:lpstr>Gradient x input sensitivity</vt:lpstr>
      <vt:lpstr>A quick word on convolutions</vt:lpstr>
      <vt:lpstr>The idea of CAMs</vt:lpstr>
      <vt:lpstr>The idea of CAMs</vt:lpstr>
      <vt:lpstr>The idea of CAMs</vt:lpstr>
      <vt:lpstr>The idea of CAMs</vt:lpstr>
      <vt:lpstr>The idea of CAMs</vt:lpstr>
      <vt:lpstr>The idea of CAMs</vt:lpstr>
      <vt:lpstr>The idea of CAMs</vt:lpstr>
      <vt:lpstr>The idea of CAMs</vt:lpstr>
      <vt:lpstr>A quick word on advanced CAMs</vt:lpstr>
      <vt:lpstr>A quick word on advanced CAMs</vt:lpstr>
      <vt:lpstr>A quick word on advanced CAMs</vt:lpstr>
      <vt:lpstr>A quick word on advanced CAMs</vt:lpstr>
      <vt:lpstr>A quick word on advanced CAMs (case of image captioning?)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2024-02-09T01:19:47Z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